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roxima Nova"/>
      <p:regular r:id="rId27"/>
      <p:bold r:id="rId28"/>
      <p:italic r:id="rId29"/>
      <p:boldItalic r:id="rId30"/>
    </p:embeddedFont>
    <p:embeddedFont>
      <p:font typeface="Quattrocento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CB9CAC-4157-4E61-9894-1F0EF8F22E55}">
  <a:tblStyle styleId="{BBCB9CAC-4157-4E61-9894-1F0EF8F22E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QuattrocentoSans-italic.fntdata"/><Relationship Id="rId10" Type="http://schemas.openxmlformats.org/officeDocument/2006/relationships/slide" Target="slides/slide5.xml"/><Relationship Id="rId32" Type="http://schemas.openxmlformats.org/officeDocument/2006/relationships/font" Target="fonts/Quattrocento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Quattrocento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92dc018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92dc018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02e0eb6c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02e0eb6c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64b3c92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264b3c92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VISUAL ODOMETRY Uses camera feed to figure out how you are moving through space</a:t>
            </a:r>
            <a:endParaRPr>
              <a:solidFill>
                <a:schemeClr val="dk1"/>
              </a:solidFill>
            </a:endParaRPr>
          </a:p>
          <a:p>
            <a:pPr indent="0" lvl="0" marL="0" rtl="0" algn="l">
              <a:lnSpc>
                <a:spcPct val="115000"/>
              </a:lnSpc>
              <a:spcBef>
                <a:spcPts val="0"/>
              </a:spcBef>
              <a:spcAft>
                <a:spcPts val="0"/>
              </a:spcAft>
              <a:buNone/>
            </a:pPr>
            <a:r>
              <a:rPr lang="en">
                <a:solidFill>
                  <a:schemeClr val="dk1"/>
                </a:solidFill>
              </a:rPr>
              <a:t>From camera frame to camera frame = looks at key points in the frame to see if moved forward, backward etc</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DSO stands for  DIRECT Sparse odometry which uses non-linear optimization framework to optimize the photometric error defined directly on the images, without incorporating a geometric prior, Sparse methods use and reconstruct only a selected set of independent points.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P’ is the camera 1 projection of the transformed pixel coordinates and depth from frame i to j frame </a:t>
            </a:r>
            <a:endParaRPr>
              <a:solidFill>
                <a:schemeClr val="dk1"/>
              </a:solidFill>
            </a:endParaRPr>
          </a:p>
          <a:p>
            <a:pPr indent="0" lvl="0" marL="0" rtl="0" algn="l">
              <a:lnSpc>
                <a:spcPct val="115000"/>
              </a:lnSpc>
              <a:spcBef>
                <a:spcPts val="0"/>
              </a:spcBef>
              <a:spcAft>
                <a:spcPts val="0"/>
              </a:spcAft>
              <a:buNone/>
            </a:pPr>
            <a:r>
              <a:rPr lang="en">
                <a:solidFill>
                  <a:schemeClr val="dk1"/>
                </a:solidFill>
              </a:rPr>
              <a:t>Epj defined in Eq. 2 is the pixel intensity difference between a point p in keyframe i and its projection p’ in keyframe j</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264b3c92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264b3c92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seeing the world with one eye closed, we cannot judge the distance to the objects around us. Similarly, we need some way to infer scale of objects for monocular vision. Using </a:t>
            </a:r>
            <a:r>
              <a:rPr lang="en"/>
              <a:t>stereo</a:t>
            </a:r>
            <a:r>
              <a:rPr lang="en"/>
              <a:t> system can allow us to match points between the two images and infer their distance. But, this method does not work well for textured environment, where features are similar at multiple points in the image. </a:t>
            </a:r>
            <a:r>
              <a:rPr lang="en"/>
              <a:t>The main idea of the method that this paper uses is to projecting the points from monocular VO on Cam0 to Cam1 and find the optimal scale that minimizes the photometric error defined 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a01caa966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01caa966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Imagine seeing the world with one eye closed, we cannot judge the distance to the objects around us. Similarly, we need some way to infer scale of objects for monocular vision. Using stereo system allows us to match points between the two images and infer their distance. But, this method does not work well for textured environment, where features are similar at multiple points in the image. Therefore, the main idea of the method that this paper uses is to projecting the points from monocular VO on Cam0 to Cam1 and find the optimal scale that minimizes the photometric error defined 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64b3c9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64b3c9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264b3c92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264b3c9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264b3c92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6264b3c92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264b3c92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264b3c9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KITTI is a dataset is one of the most popular datasets for use in mobile robotics and autonomous driving. It consists of hours of traffic scenarios recorded with a variety of sensor modalities, including high-resolution RGB, grayscale stereo cameras, and a 3D laser scanner.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DSO being monocular VO, its ATEs are large due to the drifting scale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many sequences the results attained by Stereo DSO and DSV-SLAM are comparable but not as good as ORB-SLAM2 as it has more comprehensive system design.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Since our stereo VO with scale optimization is already very accurate, the improvement with loop closure is not as drastic as LDSO over DSO.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unlike LDSO and ORB-SLAM2, DSV-SLAM does not capture the loop closure in sequence 07.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because the overlapped trajectory is too short to accumulate Local Points and imitate LiDAR scans for place recognition, whereas BoW works on a single frame.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2715fdfa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2715fdfa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point selection , scale optimization (SO) in DSV-SLAM is much faster than the stereo matching (SM) in Stereo DSO and ORB-SLAM2.</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ORBSLAM2 complex mechanisms to improve accuracy and robustness. Hence these complicated conservative approaches incur considerable computational overhead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a:t>
            </a:r>
            <a:r>
              <a:rPr lang="en">
                <a:solidFill>
                  <a:schemeClr val="dk1"/>
                </a:solidFill>
              </a:rPr>
              <a:t>e can see that DSV-SLAM is more efficient in different methods of localization and mapping on different types of sequences as well. ORB-SLAM2 uses feature descriptors for stereo match which is one of the slowest. To improve accuracy, ORB-SLAM2 uses various complex mechanisms which reduce efficiency.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264b3c9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264b3c92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392dc018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392dc018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02e0eb6c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02e0eb6c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264b3c92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264b3c92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264b3c9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264b3c9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264b3c92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264b3c92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02e0eb6c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02e0eb6c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a02e0eb6c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a02e0eb6c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02e0eb6c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02e0eb6c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point in the pose graph is connected by what can be considered as a string </a:t>
            </a:r>
            <a:r>
              <a:rPr lang="en"/>
              <a:t>attaching</a:t>
            </a:r>
            <a:r>
              <a:rPr lang="en"/>
              <a:t> them which is based on how much confidence we have on how far we have moved.</a:t>
            </a:r>
            <a:endParaRPr/>
          </a:p>
          <a:p>
            <a:pPr indent="0" lvl="0" marL="0" rtl="0" algn="l">
              <a:spcBef>
                <a:spcPts val="0"/>
              </a:spcBef>
              <a:spcAft>
                <a:spcPts val="0"/>
              </a:spcAft>
              <a:buNone/>
            </a:pPr>
            <a:r>
              <a:rPr lang="en"/>
              <a:t>Now our </a:t>
            </a:r>
            <a:r>
              <a:rPr lang="en"/>
              <a:t>objective</a:t>
            </a:r>
            <a:r>
              <a:rPr lang="en"/>
              <a:t> is that once we find a point that we recognise as having seen before, we </a:t>
            </a:r>
            <a:r>
              <a:rPr lang="en"/>
              <a:t>close</a:t>
            </a:r>
            <a:r>
              <a:rPr lang="en"/>
              <a:t> the loop. This can be understood as pulling these strings which have tension in them such that they are now aligned.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02e0eb6c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02e0eb6c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Feature based methods detect and match features across frames.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They estimate the relative camera motion by minimizing the reprojection error. Matching is done using methods like </a:t>
            </a:r>
            <a:r>
              <a:rPr lang="en" sz="1200">
                <a:solidFill>
                  <a:schemeClr val="dk1"/>
                </a:solidFill>
                <a:latin typeface="Georgia"/>
                <a:ea typeface="Georgia"/>
                <a:cs typeface="Georgia"/>
                <a:sym typeface="Georgia"/>
              </a:rPr>
              <a:t>Local Stereo Matching or Epipolar Geometry. The image shows matching pixels in the windows in stereo matching.</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chemeClr val="dk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dk1"/>
                </a:solidFill>
              </a:rPr>
              <a:t>Direct methods skip the pre-processing step and directly use the actual sensor values – light received from a certain direction over a certain time period. The direct approach thus optimizes a photometric error, since the sensor provides photometric measurements.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264b3c92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264b3c92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bg>
      <p:bgPr>
        <a:solidFill>
          <a:srgbClr val="3EADA7"/>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a:spcBef>
                <a:spcPts val="0"/>
              </a:spcBef>
              <a:spcAft>
                <a:spcPts val="0"/>
              </a:spcAft>
              <a:buClr>
                <a:schemeClr val="lt1"/>
              </a:buClr>
              <a:buSzPts val="4000"/>
              <a:buNone/>
              <a:defRPr sz="4000">
                <a:solidFill>
                  <a:schemeClr val="lt1"/>
                </a:solidFill>
              </a:defRPr>
            </a:lvl2pPr>
            <a:lvl3pPr lvl="2">
              <a:spcBef>
                <a:spcPts val="0"/>
              </a:spcBef>
              <a:spcAft>
                <a:spcPts val="0"/>
              </a:spcAft>
              <a:buClr>
                <a:schemeClr val="lt1"/>
              </a:buClr>
              <a:buSzPts val="4000"/>
              <a:buNone/>
              <a:defRPr sz="4000">
                <a:solidFill>
                  <a:schemeClr val="lt1"/>
                </a:solidFill>
              </a:defRPr>
            </a:lvl3pPr>
            <a:lvl4pPr lvl="3">
              <a:spcBef>
                <a:spcPts val="0"/>
              </a:spcBef>
              <a:spcAft>
                <a:spcPts val="0"/>
              </a:spcAft>
              <a:buClr>
                <a:schemeClr val="lt1"/>
              </a:buClr>
              <a:buSzPts val="4000"/>
              <a:buNone/>
              <a:defRPr sz="4000">
                <a:solidFill>
                  <a:schemeClr val="lt1"/>
                </a:solidFill>
              </a:defRPr>
            </a:lvl4pPr>
            <a:lvl5pPr lvl="4">
              <a:spcBef>
                <a:spcPts val="0"/>
              </a:spcBef>
              <a:spcAft>
                <a:spcPts val="0"/>
              </a:spcAft>
              <a:buClr>
                <a:schemeClr val="lt1"/>
              </a:buClr>
              <a:buSzPts val="4000"/>
              <a:buNone/>
              <a:defRPr sz="4000">
                <a:solidFill>
                  <a:schemeClr val="lt1"/>
                </a:solidFill>
              </a:defRPr>
            </a:lvl5pPr>
            <a:lvl6pPr lvl="5">
              <a:spcBef>
                <a:spcPts val="0"/>
              </a:spcBef>
              <a:spcAft>
                <a:spcPts val="0"/>
              </a:spcAft>
              <a:buClr>
                <a:schemeClr val="lt1"/>
              </a:buClr>
              <a:buSzPts val="4000"/>
              <a:buNone/>
              <a:defRPr sz="4000">
                <a:solidFill>
                  <a:schemeClr val="lt1"/>
                </a:solidFill>
              </a:defRPr>
            </a:lvl6pPr>
            <a:lvl7pPr lvl="6">
              <a:spcBef>
                <a:spcPts val="0"/>
              </a:spcBef>
              <a:spcAft>
                <a:spcPts val="0"/>
              </a:spcAft>
              <a:buClr>
                <a:schemeClr val="lt1"/>
              </a:buClr>
              <a:buSzPts val="4000"/>
              <a:buNone/>
              <a:defRPr sz="4000">
                <a:solidFill>
                  <a:schemeClr val="lt1"/>
                </a:solidFill>
              </a:defRPr>
            </a:lvl7pPr>
            <a:lvl8pPr lvl="7">
              <a:spcBef>
                <a:spcPts val="0"/>
              </a:spcBef>
              <a:spcAft>
                <a:spcPts val="0"/>
              </a:spcAft>
              <a:buClr>
                <a:schemeClr val="lt1"/>
              </a:buClr>
              <a:buSzPts val="4000"/>
              <a:buNone/>
              <a:defRPr sz="4000">
                <a:solidFill>
                  <a:schemeClr val="lt1"/>
                </a:solidFill>
              </a:defRPr>
            </a:lvl8pPr>
            <a:lvl9pPr lvl="8">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med" w="med" type="none"/>
            <a:tailEnd len="med" w="med" type="none"/>
          </a:ln>
        </p:spPr>
      </p:cxnSp>
      <p:pic>
        <p:nvPicPr>
          <p:cNvPr descr="style3singlecolormid.png" id="14" name="Google Shape;14;p2"/>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F3F3F3"/>
              </a:buClr>
              <a:buSzPts val="1800"/>
              <a:buNone/>
              <a:defRPr>
                <a:solidFill>
                  <a:srgbClr val="F3F3F3"/>
                </a:solidFill>
              </a:defRPr>
            </a:lvl1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lgn="ctr">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lgn="ctr">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lgn="ctr">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lgn="ctr">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lgn="ctr">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lgn="ctr">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lgn="ctr">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lgn="ctr">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latin typeface="Droid Sans"/>
                <a:ea typeface="Droid Sans"/>
                <a:cs typeface="Droid Sans"/>
                <a:sym typeface="Droid Sans"/>
              </a:rPr>
              <a:t>xx%</a:t>
            </a:r>
            <a:endParaRPr b="1" sz="12000">
              <a:latin typeface="Droid Sans"/>
              <a:ea typeface="Droid Sans"/>
              <a:cs typeface="Droid Sans"/>
              <a:sym typeface="Droid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med" w="med" type="none"/>
            <a:tailEnd len="med" w="med" type="none"/>
          </a:ln>
        </p:spPr>
      </p:cxnSp>
      <p:sp>
        <p:nvSpPr>
          <p:cNvPr id="72" name="Google Shape;72;p14"/>
          <p:cNvSpPr txBox="1"/>
          <p:nvPr>
            <p:ph type="title"/>
          </p:nvPr>
        </p:nvSpPr>
        <p:spPr>
          <a:xfrm>
            <a:off x="658375" y="1389900"/>
            <a:ext cx="3423600" cy="5184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73" name="Google Shape;73;p14"/>
          <p:cNvSpPr txBox="1"/>
          <p:nvPr>
            <p:ph idx="1" type="subTitle"/>
          </p:nvPr>
        </p:nvSpPr>
        <p:spPr>
          <a:xfrm>
            <a:off x="658425" y="2574950"/>
            <a:ext cx="3423600" cy="17850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p:spPr>
        <p:txBody>
          <a:bodyPr anchorCtr="0" anchor="t" bIns="91425" lIns="91425" spcFirstLastPara="1" rIns="91425" wrap="square" tIns="91425">
            <a:noAutofit/>
          </a:bodyPr>
          <a:lstStyle>
            <a:lvl1pPr lvl="0">
              <a:spcBef>
                <a:spcPts val="0"/>
              </a:spcBef>
              <a:spcAft>
                <a:spcPts val="0"/>
              </a:spcAft>
              <a:buNone/>
              <a:defRPr b="1" sz="3600">
                <a:latin typeface="Proxima Nova"/>
                <a:ea typeface="Proxima Nova"/>
                <a:cs typeface="Proxima Nova"/>
                <a:sym typeface="Proxima Nova"/>
              </a:defRPr>
            </a:lvl1pPr>
            <a:lvl2pPr lvl="1">
              <a:spcBef>
                <a:spcPts val="0"/>
              </a:spcBef>
              <a:spcAft>
                <a:spcPts val="0"/>
              </a:spcAft>
              <a:buNone/>
              <a:defRPr>
                <a:latin typeface="Proxima Nova"/>
                <a:ea typeface="Proxima Nova"/>
                <a:cs typeface="Proxima Nova"/>
                <a:sym typeface="Proxima Nova"/>
              </a:defRPr>
            </a:lvl2pPr>
            <a:lvl3pPr lvl="2">
              <a:spcBef>
                <a:spcPts val="0"/>
              </a:spcBef>
              <a:spcAft>
                <a:spcPts val="0"/>
              </a:spcAft>
              <a:buNone/>
              <a:defRPr>
                <a:latin typeface="Proxima Nova"/>
                <a:ea typeface="Proxima Nova"/>
                <a:cs typeface="Proxima Nova"/>
                <a:sym typeface="Proxima Nova"/>
              </a:defRPr>
            </a:lvl3pPr>
            <a:lvl4pPr lvl="3">
              <a:spcBef>
                <a:spcPts val="0"/>
              </a:spcBef>
              <a:spcAft>
                <a:spcPts val="0"/>
              </a:spcAft>
              <a:buNone/>
              <a:defRPr>
                <a:latin typeface="Proxima Nova"/>
                <a:ea typeface="Proxima Nova"/>
                <a:cs typeface="Proxima Nova"/>
                <a:sym typeface="Proxima Nova"/>
              </a:defRPr>
            </a:lvl4pPr>
            <a:lvl5pPr lvl="4">
              <a:spcBef>
                <a:spcPts val="0"/>
              </a:spcBef>
              <a:spcAft>
                <a:spcPts val="0"/>
              </a:spcAft>
              <a:buNone/>
              <a:defRPr>
                <a:latin typeface="Proxima Nova"/>
                <a:ea typeface="Proxima Nova"/>
                <a:cs typeface="Proxima Nova"/>
                <a:sym typeface="Proxima Nova"/>
              </a:defRPr>
            </a:lvl5pPr>
            <a:lvl6pPr lvl="5">
              <a:spcBef>
                <a:spcPts val="0"/>
              </a:spcBef>
              <a:spcAft>
                <a:spcPts val="0"/>
              </a:spcAft>
              <a:buNone/>
              <a:defRPr>
                <a:latin typeface="Proxima Nova"/>
                <a:ea typeface="Proxima Nova"/>
                <a:cs typeface="Proxima Nova"/>
                <a:sym typeface="Proxima Nova"/>
              </a:defRPr>
            </a:lvl6pPr>
            <a:lvl7pPr lvl="6">
              <a:spcBef>
                <a:spcPts val="0"/>
              </a:spcBef>
              <a:spcAft>
                <a:spcPts val="0"/>
              </a:spcAft>
              <a:buNone/>
              <a:defRPr>
                <a:latin typeface="Proxima Nova"/>
                <a:ea typeface="Proxima Nova"/>
                <a:cs typeface="Proxima Nova"/>
                <a:sym typeface="Proxima Nova"/>
              </a:defRPr>
            </a:lvl7pPr>
            <a:lvl8pPr lvl="7">
              <a:spcBef>
                <a:spcPts val="0"/>
              </a:spcBef>
              <a:spcAft>
                <a:spcPts val="0"/>
              </a:spcAft>
              <a:buNone/>
              <a:defRPr>
                <a:latin typeface="Proxima Nova"/>
                <a:ea typeface="Proxima Nova"/>
                <a:cs typeface="Proxima Nova"/>
                <a:sym typeface="Proxima Nova"/>
              </a:defRPr>
            </a:lvl8pPr>
            <a:lvl9pPr lvl="8">
              <a:spcBef>
                <a:spcPts val="0"/>
              </a:spcBef>
              <a:spcAft>
                <a:spcPts val="0"/>
              </a:spcAft>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med" w="med" type="none"/>
            <a:tailEnd len="med" w="med" type="none"/>
          </a:ln>
        </p:spPr>
      </p:cxnSp>
      <p:pic>
        <p:nvPicPr>
          <p:cNvPr descr="strips_color.png" id="21" name="Google Shape;21;p3"/>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Proxima Nova"/>
              <a:buNone/>
              <a:defRPr sz="3600">
                <a:latin typeface="Proxima Nova"/>
                <a:ea typeface="Proxima Nova"/>
                <a:cs typeface="Proxima Nova"/>
                <a:sym typeface="Proxima Nov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Proxima Nova"/>
              <a:buNone/>
              <a:defRPr>
                <a:latin typeface="Proxima Nova"/>
                <a:ea typeface="Proxima Nova"/>
                <a:cs typeface="Proxima Nova"/>
                <a:sym typeface="Proxima Nova"/>
              </a:defRPr>
            </a:lvl1pPr>
            <a:lvl2pPr lvl="1">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Font typeface="Proxima Nova"/>
              <a:buNone/>
              <a:defRPr sz="2400">
                <a:latin typeface="Proxima Nova"/>
                <a:ea typeface="Proxima Nova"/>
                <a:cs typeface="Proxima Nova"/>
                <a:sym typeface="Proxima Nov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med" w="med" type="none"/>
            <a:tailEnd len="med" w="med"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EADA7"/>
        </a:soli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a:spcBef>
                <a:spcPts val="0"/>
              </a:spcBef>
              <a:spcAft>
                <a:spcPts val="0"/>
              </a:spcAft>
              <a:buSzPts val="4800"/>
              <a:buFont typeface="Proxima Nova"/>
              <a:buNone/>
              <a:defRPr sz="4800">
                <a:latin typeface="Proxima Nova"/>
                <a:ea typeface="Proxima Nova"/>
                <a:cs typeface="Proxima Nova"/>
                <a:sym typeface="Proxima Nova"/>
              </a:defRPr>
            </a:lvl2pPr>
            <a:lvl3pPr lvl="2">
              <a:spcBef>
                <a:spcPts val="0"/>
              </a:spcBef>
              <a:spcAft>
                <a:spcPts val="0"/>
              </a:spcAft>
              <a:buSzPts val="4800"/>
              <a:buFont typeface="Proxima Nova"/>
              <a:buNone/>
              <a:defRPr sz="4800">
                <a:latin typeface="Proxima Nova"/>
                <a:ea typeface="Proxima Nova"/>
                <a:cs typeface="Proxima Nova"/>
                <a:sym typeface="Proxima Nova"/>
              </a:defRPr>
            </a:lvl3pPr>
            <a:lvl4pPr lvl="3">
              <a:spcBef>
                <a:spcPts val="0"/>
              </a:spcBef>
              <a:spcAft>
                <a:spcPts val="0"/>
              </a:spcAft>
              <a:buSzPts val="4800"/>
              <a:buFont typeface="Proxima Nova"/>
              <a:buNone/>
              <a:defRPr sz="4800">
                <a:latin typeface="Proxima Nova"/>
                <a:ea typeface="Proxima Nova"/>
                <a:cs typeface="Proxima Nova"/>
                <a:sym typeface="Proxima Nova"/>
              </a:defRPr>
            </a:lvl4pPr>
            <a:lvl5pPr lvl="4">
              <a:spcBef>
                <a:spcPts val="0"/>
              </a:spcBef>
              <a:spcAft>
                <a:spcPts val="0"/>
              </a:spcAft>
              <a:buSzPts val="4800"/>
              <a:buFont typeface="Proxima Nova"/>
              <a:buNone/>
              <a:defRPr sz="4800">
                <a:latin typeface="Proxima Nova"/>
                <a:ea typeface="Proxima Nova"/>
                <a:cs typeface="Proxima Nova"/>
                <a:sym typeface="Proxima Nova"/>
              </a:defRPr>
            </a:lvl5pPr>
            <a:lvl6pPr lvl="5">
              <a:spcBef>
                <a:spcPts val="0"/>
              </a:spcBef>
              <a:spcAft>
                <a:spcPts val="0"/>
              </a:spcAft>
              <a:buSzPts val="4800"/>
              <a:buFont typeface="Proxima Nova"/>
              <a:buNone/>
              <a:defRPr sz="4800">
                <a:latin typeface="Proxima Nova"/>
                <a:ea typeface="Proxima Nova"/>
                <a:cs typeface="Proxima Nova"/>
                <a:sym typeface="Proxima Nova"/>
              </a:defRPr>
            </a:lvl6pPr>
            <a:lvl7pPr lvl="6">
              <a:spcBef>
                <a:spcPts val="0"/>
              </a:spcBef>
              <a:spcAft>
                <a:spcPts val="0"/>
              </a:spcAft>
              <a:buSzPts val="4800"/>
              <a:buFont typeface="Proxima Nova"/>
              <a:buNone/>
              <a:defRPr sz="4800">
                <a:latin typeface="Proxima Nova"/>
                <a:ea typeface="Proxima Nova"/>
                <a:cs typeface="Proxima Nova"/>
                <a:sym typeface="Proxima Nova"/>
              </a:defRPr>
            </a:lvl7pPr>
            <a:lvl8pPr lvl="7">
              <a:spcBef>
                <a:spcPts val="0"/>
              </a:spcBef>
              <a:spcAft>
                <a:spcPts val="0"/>
              </a:spcAft>
              <a:buSzPts val="4800"/>
              <a:buFont typeface="Proxima Nova"/>
              <a:buNone/>
              <a:defRPr sz="4800">
                <a:latin typeface="Proxima Nova"/>
                <a:ea typeface="Proxima Nova"/>
                <a:cs typeface="Proxima Nova"/>
                <a:sym typeface="Proxima Nova"/>
              </a:defRPr>
            </a:lvl8pPr>
            <a:lvl9pPr lvl="8">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3EADA7"/>
        </a:solidFill>
      </p:bgPr>
    </p:bg>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Font typeface="Proxima Nova"/>
              <a:buNone/>
              <a:defRPr sz="4200">
                <a:latin typeface="Proxima Nova"/>
                <a:ea typeface="Proxima Nova"/>
                <a:cs typeface="Proxima Nova"/>
                <a:sym typeface="Proxima Nova"/>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0.png"/><Relationship Id="rId6"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rive.google.com/file/d/1xB-kf_UMeOORhyWLeAI7vTBGg_fy1GTM/view" TargetMode="Externa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Robotics Project Presentation</a:t>
            </a:r>
            <a:endParaRPr/>
          </a:p>
        </p:txBody>
      </p:sp>
      <p:sp>
        <p:nvSpPr>
          <p:cNvPr id="79" name="Google Shape;79;p15"/>
          <p:cNvSpPr txBox="1"/>
          <p:nvPr>
            <p:ph idx="1" type="subTitle"/>
          </p:nvPr>
        </p:nvSpPr>
        <p:spPr>
          <a:xfrm>
            <a:off x="311700" y="1838650"/>
            <a:ext cx="6476700" cy="11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Fast Direct Stereo Visual SLAM</a:t>
            </a:r>
            <a:endParaRPr/>
          </a:p>
          <a:p>
            <a:pPr indent="0" lvl="0" marL="0" rtl="0" algn="l">
              <a:spcBef>
                <a:spcPts val="0"/>
              </a:spcBef>
              <a:spcAft>
                <a:spcPts val="0"/>
              </a:spcAft>
              <a:buClr>
                <a:schemeClr val="dk1"/>
              </a:buClr>
              <a:buSzPts val="1100"/>
              <a:buFont typeface="Arial"/>
              <a:buNone/>
            </a:pPr>
            <a:r>
              <a:rPr lang="en" sz="1500"/>
              <a:t>IEEE Robotics and Automation Letters 2022</a:t>
            </a:r>
            <a:endParaRPr sz="1500"/>
          </a:p>
          <a:p>
            <a:pPr indent="0" lvl="0" marL="0" rtl="0" algn="l">
              <a:spcBef>
                <a:spcPts val="0"/>
              </a:spcBef>
              <a:spcAft>
                <a:spcPts val="0"/>
              </a:spcAft>
              <a:buNone/>
            </a:pPr>
            <a:r>
              <a:t/>
            </a:r>
            <a:endParaRPr/>
          </a:p>
        </p:txBody>
      </p:sp>
      <p:sp>
        <p:nvSpPr>
          <p:cNvPr id="80" name="Google Shape;80;p15"/>
          <p:cNvSpPr txBox="1"/>
          <p:nvPr>
            <p:ph idx="1" type="subTitle"/>
          </p:nvPr>
        </p:nvSpPr>
        <p:spPr>
          <a:xfrm>
            <a:off x="311700" y="2637400"/>
            <a:ext cx="4033800" cy="14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Group 5</a:t>
            </a:r>
            <a:endParaRPr sz="1700"/>
          </a:p>
          <a:p>
            <a:pPr indent="0" lvl="0" marL="0" rtl="0" algn="l">
              <a:spcBef>
                <a:spcPts val="0"/>
              </a:spcBef>
              <a:spcAft>
                <a:spcPts val="0"/>
              </a:spcAft>
              <a:buNone/>
            </a:pPr>
            <a:r>
              <a:rPr lang="en" sz="1700"/>
              <a:t>Rahul Sehgal | 2020232</a:t>
            </a:r>
            <a:endParaRPr sz="1700"/>
          </a:p>
          <a:p>
            <a:pPr indent="0" lvl="0" marL="0" rtl="0" algn="l">
              <a:spcBef>
                <a:spcPts val="0"/>
              </a:spcBef>
              <a:spcAft>
                <a:spcPts val="0"/>
              </a:spcAft>
              <a:buNone/>
            </a:pPr>
            <a:r>
              <a:rPr lang="en" sz="1700"/>
              <a:t>Siddhant Agarwal | 2020247</a:t>
            </a:r>
            <a:endParaRPr sz="1700"/>
          </a:p>
          <a:p>
            <a:pPr indent="0" lvl="0" marL="0" rtl="0" algn="l">
              <a:spcBef>
                <a:spcPts val="0"/>
              </a:spcBef>
              <a:spcAft>
                <a:spcPts val="0"/>
              </a:spcAft>
              <a:buNone/>
            </a:pPr>
            <a:r>
              <a:rPr lang="en" sz="1700"/>
              <a:t>Akanksha Singal | 2021008</a:t>
            </a:r>
            <a:endParaRPr sz="1700"/>
          </a:p>
          <a:p>
            <a:pPr indent="0" lvl="0" marL="0" rtl="0" algn="l">
              <a:spcBef>
                <a:spcPts val="0"/>
              </a:spcBef>
              <a:spcAft>
                <a:spcPts val="0"/>
              </a:spcAft>
              <a:buNone/>
            </a:pPr>
            <a:r>
              <a:rPr lang="en" sz="1700"/>
              <a:t>Kartik Singhal | 2021259</a:t>
            </a:r>
            <a:endParaRPr sz="1700"/>
          </a:p>
          <a:p>
            <a:pPr indent="0" lvl="0" marL="0" rtl="0" algn="l">
              <a:spcBef>
                <a:spcPts val="0"/>
              </a:spcBef>
              <a:spcAft>
                <a:spcPts val="0"/>
              </a:spcAft>
              <a:buNone/>
            </a:pPr>
            <a:r>
              <a:rPr lang="en" sz="1700"/>
              <a:t>Sparsh Mehrotra | 2020248</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Overview: </a:t>
            </a:r>
            <a:r>
              <a:rPr lang="en"/>
              <a:t>Notations</a:t>
            </a:r>
            <a:endParaRPr/>
          </a:p>
        </p:txBody>
      </p:sp>
      <p:sp>
        <p:nvSpPr>
          <p:cNvPr id="143" name="Google Shape;14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 (Rotation and translation) from coordinate a to coordinate b</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Stereo Camera = Cam0 and Cam1. For Camk where k ∈ {0, 1}</a:t>
            </a:r>
            <a:endParaRPr/>
          </a:p>
          <a:p>
            <a:pPr indent="0" lvl="0" marL="0" rtl="0" algn="l">
              <a:spcBef>
                <a:spcPts val="1600"/>
              </a:spcBef>
              <a:spcAft>
                <a:spcPts val="0"/>
              </a:spcAft>
              <a:buNone/>
            </a:pPr>
            <a:r>
              <a:rPr lang="en"/>
              <a:t>Image is I</a:t>
            </a:r>
            <a:r>
              <a:rPr baseline="-25000" lang="en"/>
              <a:t>k</a:t>
            </a:r>
            <a:r>
              <a:rPr lang="en"/>
              <a:t> and the camera projection is denoted as Π</a:t>
            </a:r>
            <a:r>
              <a:rPr baseline="-25000" lang="en"/>
              <a:t>k</a:t>
            </a:r>
            <a:endParaRPr baseline="-25000"/>
          </a:p>
          <a:p>
            <a:pPr indent="0" lvl="0" marL="0" rtl="0" algn="l">
              <a:spcBef>
                <a:spcPts val="1600"/>
              </a:spcBef>
              <a:spcAft>
                <a:spcPts val="0"/>
              </a:spcAft>
              <a:buNone/>
            </a:pPr>
            <a:r>
              <a:rPr lang="en"/>
              <a:t>3D point is represented by </a:t>
            </a:r>
            <a:endParaRPr/>
          </a:p>
          <a:p>
            <a:pPr indent="0" lvl="0" marL="0" rtl="0" algn="l">
              <a:spcBef>
                <a:spcPts val="1600"/>
              </a:spcBef>
              <a:spcAft>
                <a:spcPts val="1600"/>
              </a:spcAft>
              <a:buNone/>
            </a:pPr>
            <a:r>
              <a:rPr lang="en"/>
              <a:t>where p = pixel coordinates and dp = (inverse) depth which are back-projected into 3D space</a:t>
            </a:r>
            <a:endParaRPr/>
          </a:p>
        </p:txBody>
      </p:sp>
      <p:pic>
        <p:nvPicPr>
          <p:cNvPr id="144" name="Google Shape;144;p24"/>
          <p:cNvPicPr preferRelativeResize="0"/>
          <p:nvPr/>
        </p:nvPicPr>
        <p:blipFill rotWithShape="1">
          <a:blip r:embed="rId3">
            <a:alphaModFix/>
          </a:blip>
          <a:srcRect b="1429" l="0" r="0" t="0"/>
          <a:stretch/>
        </p:blipFill>
        <p:spPr>
          <a:xfrm>
            <a:off x="420875" y="1789500"/>
            <a:ext cx="3810000" cy="572700"/>
          </a:xfrm>
          <a:prstGeom prst="rect">
            <a:avLst/>
          </a:prstGeom>
          <a:noFill/>
          <a:ln>
            <a:noFill/>
          </a:ln>
        </p:spPr>
      </p:pic>
      <p:pic>
        <p:nvPicPr>
          <p:cNvPr id="145" name="Google Shape;145;p24"/>
          <p:cNvPicPr preferRelativeResize="0"/>
          <p:nvPr/>
        </p:nvPicPr>
        <p:blipFill>
          <a:blip r:embed="rId4">
            <a:alphaModFix/>
          </a:blip>
          <a:stretch>
            <a:fillRect/>
          </a:stretch>
        </p:blipFill>
        <p:spPr>
          <a:xfrm>
            <a:off x="3239975" y="3591575"/>
            <a:ext cx="990909" cy="269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1374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Overview: Monocular VO - </a:t>
            </a:r>
            <a:endParaRPr/>
          </a:p>
        </p:txBody>
      </p:sp>
      <p:sp>
        <p:nvSpPr>
          <p:cNvPr id="151" name="Google Shape;151;p25"/>
          <p:cNvSpPr txBox="1"/>
          <p:nvPr/>
        </p:nvSpPr>
        <p:spPr>
          <a:xfrm>
            <a:off x="464100" y="1304875"/>
            <a:ext cx="8520600" cy="3416400"/>
          </a:xfrm>
          <a:prstGeom prst="rect">
            <a:avLst/>
          </a:prstGeom>
          <a:noFill/>
          <a:ln>
            <a:noFill/>
          </a:ln>
        </p:spPr>
        <p:txBody>
          <a:bodyPr anchorCtr="0" anchor="t" bIns="91425" lIns="91425" spcFirstLastPara="1" rIns="91425" wrap="square" tIns="91425">
            <a:normAutofit/>
          </a:bodyPr>
          <a:lstStyle/>
          <a:p>
            <a:pPr indent="0" lvl="0" marL="5486400" rtl="0" algn="l">
              <a:lnSpc>
                <a:spcPct val="115000"/>
              </a:lnSpc>
              <a:spcBef>
                <a:spcPts val="0"/>
              </a:spcBef>
              <a:spcAft>
                <a:spcPts val="0"/>
              </a:spcAft>
              <a:buNone/>
            </a:pPr>
            <a:r>
              <a:rPr lang="en" sz="1800">
                <a:solidFill>
                  <a:srgbClr val="595959"/>
                </a:solidFill>
              </a:rPr>
              <a:t>E</a:t>
            </a:r>
            <a:r>
              <a:rPr baseline="-25000" lang="en" sz="1800">
                <a:solidFill>
                  <a:srgbClr val="595959"/>
                </a:solidFill>
              </a:rPr>
              <a:t>pj</a:t>
            </a:r>
            <a:r>
              <a:rPr lang="en" sz="1800">
                <a:solidFill>
                  <a:srgbClr val="595959"/>
                </a:solidFill>
              </a:rPr>
              <a:t> = associated photometric error</a:t>
            </a:r>
            <a:endParaRPr sz="1800">
              <a:solidFill>
                <a:srgbClr val="595959"/>
              </a:solidFill>
            </a:endParaRPr>
          </a:p>
          <a:p>
            <a:pPr indent="0" lvl="0" marL="5486400" rtl="0" algn="l">
              <a:lnSpc>
                <a:spcPct val="115000"/>
              </a:lnSpc>
              <a:spcBef>
                <a:spcPts val="1200"/>
              </a:spcBef>
              <a:spcAft>
                <a:spcPts val="0"/>
              </a:spcAft>
              <a:buNone/>
            </a:pPr>
            <a:r>
              <a:rPr lang="en" sz="1800">
                <a:solidFill>
                  <a:srgbClr val="595959"/>
                </a:solidFill>
              </a:rPr>
              <a:t>affine brightness terms (a</a:t>
            </a:r>
            <a:r>
              <a:rPr baseline="-25000" lang="en" sz="1800">
                <a:solidFill>
                  <a:srgbClr val="595959"/>
                </a:solidFill>
              </a:rPr>
              <a:t>i/j</a:t>
            </a:r>
            <a:r>
              <a:rPr lang="en" sz="1800">
                <a:solidFill>
                  <a:srgbClr val="595959"/>
                </a:solidFill>
              </a:rPr>
              <a:t> , b</a:t>
            </a:r>
            <a:r>
              <a:rPr baseline="-25000" lang="en" sz="1800">
                <a:solidFill>
                  <a:srgbClr val="595959"/>
                </a:solidFill>
              </a:rPr>
              <a:t>i/j</a:t>
            </a:r>
            <a:r>
              <a:rPr lang="en" sz="1800">
                <a:solidFill>
                  <a:srgbClr val="595959"/>
                </a:solidFill>
              </a:rPr>
              <a:t> ), exposure times t</a:t>
            </a:r>
            <a:r>
              <a:rPr baseline="-25000" lang="en" sz="1800">
                <a:solidFill>
                  <a:srgbClr val="595959"/>
                </a:solidFill>
              </a:rPr>
              <a:t>i/j</a:t>
            </a:r>
            <a:r>
              <a:rPr lang="en" sz="1800">
                <a:solidFill>
                  <a:srgbClr val="595959"/>
                </a:solidFill>
              </a:rPr>
              <a:t> , pixel pattern N</a:t>
            </a:r>
            <a:r>
              <a:rPr baseline="-25000" lang="en" sz="1800">
                <a:solidFill>
                  <a:srgbClr val="595959"/>
                </a:solidFill>
              </a:rPr>
              <a:t>p</a:t>
            </a:r>
            <a:r>
              <a:rPr lang="en" sz="1800">
                <a:solidFill>
                  <a:srgbClr val="595959"/>
                </a:solidFill>
              </a:rPr>
              <a:t>, weight wp, and Huber norm || · ||</a:t>
            </a:r>
            <a:r>
              <a:rPr baseline="-25000" lang="en" sz="1800">
                <a:solidFill>
                  <a:srgbClr val="595959"/>
                </a:solidFill>
              </a:rPr>
              <a:t>γ </a:t>
            </a:r>
            <a:r>
              <a:rPr lang="en" sz="1800">
                <a:solidFill>
                  <a:srgbClr val="595959"/>
                </a:solidFill>
              </a:rPr>
              <a:t>are included for photometric robustness</a:t>
            </a:r>
            <a:endParaRPr sz="1800">
              <a:solidFill>
                <a:srgbClr val="595959"/>
              </a:solidFill>
            </a:endParaRPr>
          </a:p>
          <a:p>
            <a:pPr indent="0" lvl="0" marL="5486400" rtl="0" algn="l">
              <a:lnSpc>
                <a:spcPct val="115000"/>
              </a:lnSpc>
              <a:spcBef>
                <a:spcPts val="1200"/>
              </a:spcBef>
              <a:spcAft>
                <a:spcPts val="1200"/>
              </a:spcAft>
              <a:buNone/>
            </a:pPr>
            <a:r>
              <a:t/>
            </a:r>
            <a:endParaRPr sz="1800">
              <a:solidFill>
                <a:srgbClr val="595959"/>
              </a:solidFill>
            </a:endParaRPr>
          </a:p>
        </p:txBody>
      </p:sp>
      <p:pic>
        <p:nvPicPr>
          <p:cNvPr id="152" name="Google Shape;152;p25"/>
          <p:cNvPicPr preferRelativeResize="0"/>
          <p:nvPr/>
        </p:nvPicPr>
        <p:blipFill>
          <a:blip r:embed="rId3">
            <a:alphaModFix/>
          </a:blip>
          <a:stretch>
            <a:fillRect/>
          </a:stretch>
        </p:blipFill>
        <p:spPr>
          <a:xfrm>
            <a:off x="1422746" y="3816825"/>
            <a:ext cx="3121150" cy="1233800"/>
          </a:xfrm>
          <a:prstGeom prst="rect">
            <a:avLst/>
          </a:prstGeom>
          <a:noFill/>
          <a:ln>
            <a:noFill/>
          </a:ln>
        </p:spPr>
      </p:pic>
      <p:pic>
        <p:nvPicPr>
          <p:cNvPr id="153" name="Google Shape;153;p25"/>
          <p:cNvPicPr preferRelativeResize="0"/>
          <p:nvPr/>
        </p:nvPicPr>
        <p:blipFill>
          <a:blip r:embed="rId4">
            <a:alphaModFix/>
          </a:blip>
          <a:stretch>
            <a:fillRect/>
          </a:stretch>
        </p:blipFill>
        <p:spPr>
          <a:xfrm>
            <a:off x="379847" y="1152470"/>
            <a:ext cx="4926899" cy="180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Overview: Scale Optimization</a:t>
            </a:r>
            <a:endParaRPr/>
          </a:p>
        </p:txBody>
      </p:sp>
      <p:pic>
        <p:nvPicPr>
          <p:cNvPr id="159" name="Google Shape;159;p26"/>
          <p:cNvPicPr preferRelativeResize="0"/>
          <p:nvPr/>
        </p:nvPicPr>
        <p:blipFill rotWithShape="1">
          <a:blip r:embed="rId3">
            <a:alphaModFix/>
          </a:blip>
          <a:srcRect b="32336" l="0" r="0" t="0"/>
          <a:stretch/>
        </p:blipFill>
        <p:spPr>
          <a:xfrm>
            <a:off x="1123775" y="1337475"/>
            <a:ext cx="4150700" cy="2989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Overview: Scale Optimization</a:t>
            </a:r>
            <a:endParaRPr/>
          </a:p>
        </p:txBody>
      </p:sp>
      <p:pic>
        <p:nvPicPr>
          <p:cNvPr id="165" name="Google Shape;165;p27"/>
          <p:cNvPicPr preferRelativeResize="0"/>
          <p:nvPr/>
        </p:nvPicPr>
        <p:blipFill>
          <a:blip r:embed="rId3">
            <a:alphaModFix/>
          </a:blip>
          <a:stretch>
            <a:fillRect/>
          </a:stretch>
        </p:blipFill>
        <p:spPr>
          <a:xfrm>
            <a:off x="147125" y="1755751"/>
            <a:ext cx="6693350" cy="1566954"/>
          </a:xfrm>
          <a:prstGeom prst="rect">
            <a:avLst/>
          </a:prstGeom>
          <a:noFill/>
          <a:ln>
            <a:noFill/>
          </a:ln>
        </p:spPr>
      </p:pic>
      <p:sp>
        <p:nvSpPr>
          <p:cNvPr id="166" name="Google Shape;166;p27"/>
          <p:cNvSpPr txBox="1"/>
          <p:nvPr/>
        </p:nvSpPr>
        <p:spPr>
          <a:xfrm>
            <a:off x="1827429" y="1652865"/>
            <a:ext cx="9894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Image space</a:t>
            </a:r>
            <a:endParaRPr sz="1000">
              <a:solidFill>
                <a:schemeClr val="dk2"/>
              </a:solidFill>
              <a:latin typeface="Proxima Nova"/>
              <a:ea typeface="Proxima Nova"/>
              <a:cs typeface="Proxima Nova"/>
              <a:sym typeface="Proxima Nova"/>
            </a:endParaRPr>
          </a:p>
        </p:txBody>
      </p:sp>
      <p:sp>
        <p:nvSpPr>
          <p:cNvPr id="167" name="Google Shape;167;p27"/>
          <p:cNvSpPr txBox="1"/>
          <p:nvPr/>
        </p:nvSpPr>
        <p:spPr>
          <a:xfrm>
            <a:off x="2967924" y="1652888"/>
            <a:ext cx="8466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3D Point</a:t>
            </a:r>
            <a:endParaRPr sz="1000">
              <a:solidFill>
                <a:schemeClr val="dk2"/>
              </a:solidFill>
              <a:latin typeface="Proxima Nova"/>
              <a:ea typeface="Proxima Nova"/>
              <a:cs typeface="Proxima Nova"/>
              <a:sym typeface="Proxima Nova"/>
            </a:endParaRPr>
          </a:p>
        </p:txBody>
      </p:sp>
      <p:cxnSp>
        <p:nvCxnSpPr>
          <p:cNvPr id="168" name="Google Shape;168;p27"/>
          <p:cNvCxnSpPr>
            <a:stCxn id="166" idx="2"/>
          </p:cNvCxnSpPr>
          <p:nvPr/>
        </p:nvCxnSpPr>
        <p:spPr>
          <a:xfrm>
            <a:off x="2322129" y="1934865"/>
            <a:ext cx="9900" cy="1986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7"/>
          <p:cNvCxnSpPr>
            <a:stCxn id="166" idx="2"/>
          </p:cNvCxnSpPr>
          <p:nvPr/>
        </p:nvCxnSpPr>
        <p:spPr>
          <a:xfrm>
            <a:off x="2322129" y="1934865"/>
            <a:ext cx="846600" cy="1917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7"/>
          <p:cNvCxnSpPr>
            <a:stCxn id="167" idx="2"/>
          </p:cNvCxnSpPr>
          <p:nvPr/>
        </p:nvCxnSpPr>
        <p:spPr>
          <a:xfrm flipH="1">
            <a:off x="2685024" y="1934888"/>
            <a:ext cx="706200" cy="1986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7"/>
          <p:cNvCxnSpPr>
            <a:stCxn id="167" idx="2"/>
          </p:cNvCxnSpPr>
          <p:nvPr/>
        </p:nvCxnSpPr>
        <p:spPr>
          <a:xfrm>
            <a:off x="3391224" y="1934888"/>
            <a:ext cx="130800" cy="219900"/>
          </a:xfrm>
          <a:prstGeom prst="straightConnector1">
            <a:avLst/>
          </a:prstGeom>
          <a:noFill/>
          <a:ln cap="flat" cmpd="sng" w="9525">
            <a:solidFill>
              <a:schemeClr val="dk2"/>
            </a:solidFill>
            <a:prstDash val="solid"/>
            <a:round/>
            <a:headEnd len="med" w="med" type="none"/>
            <a:tailEnd len="med" w="med" type="none"/>
          </a:ln>
        </p:spPr>
      </p:cxnSp>
      <p:sp>
        <p:nvSpPr>
          <p:cNvPr id="172" name="Google Shape;172;p27"/>
          <p:cNvSpPr txBox="1"/>
          <p:nvPr/>
        </p:nvSpPr>
        <p:spPr>
          <a:xfrm>
            <a:off x="730025" y="3500475"/>
            <a:ext cx="11319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Projection </a:t>
            </a:r>
            <a:r>
              <a:rPr lang="en" sz="1000">
                <a:solidFill>
                  <a:schemeClr val="dk2"/>
                </a:solidFill>
                <a:latin typeface="Proxima Nova"/>
                <a:ea typeface="Proxima Nova"/>
                <a:cs typeface="Proxima Nova"/>
                <a:sym typeface="Proxima Nova"/>
              </a:rPr>
              <a:t>matrix</a:t>
            </a:r>
            <a:endParaRPr sz="1000">
              <a:solidFill>
                <a:schemeClr val="dk2"/>
              </a:solidFill>
              <a:latin typeface="Proxima Nova"/>
              <a:ea typeface="Proxima Nova"/>
              <a:cs typeface="Proxima Nova"/>
              <a:sym typeface="Proxima Nova"/>
            </a:endParaRPr>
          </a:p>
        </p:txBody>
      </p:sp>
      <p:cxnSp>
        <p:nvCxnSpPr>
          <p:cNvPr id="173" name="Google Shape;173;p27"/>
          <p:cNvCxnSpPr>
            <a:stCxn id="172" idx="0"/>
          </p:cNvCxnSpPr>
          <p:nvPr/>
        </p:nvCxnSpPr>
        <p:spPr>
          <a:xfrm rot="10800000">
            <a:off x="1155575" y="3153675"/>
            <a:ext cx="140400" cy="346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7"/>
          <p:cNvCxnSpPr>
            <a:stCxn id="172" idx="0"/>
          </p:cNvCxnSpPr>
          <p:nvPr/>
        </p:nvCxnSpPr>
        <p:spPr>
          <a:xfrm flipH="1" rot="10800000">
            <a:off x="1295975" y="3160575"/>
            <a:ext cx="884400" cy="339900"/>
          </a:xfrm>
          <a:prstGeom prst="straightConnector1">
            <a:avLst/>
          </a:prstGeom>
          <a:noFill/>
          <a:ln cap="flat" cmpd="sng" w="9525">
            <a:solidFill>
              <a:schemeClr val="dk2"/>
            </a:solidFill>
            <a:prstDash val="solid"/>
            <a:round/>
            <a:headEnd len="med" w="med" type="none"/>
            <a:tailEnd len="med" w="med" type="none"/>
          </a:ln>
        </p:spPr>
      </p:cxnSp>
      <p:pic>
        <p:nvPicPr>
          <p:cNvPr id="175" name="Google Shape;175;p27"/>
          <p:cNvPicPr preferRelativeResize="0"/>
          <p:nvPr/>
        </p:nvPicPr>
        <p:blipFill>
          <a:blip r:embed="rId4">
            <a:alphaModFix/>
          </a:blip>
          <a:stretch>
            <a:fillRect/>
          </a:stretch>
        </p:blipFill>
        <p:spPr>
          <a:xfrm>
            <a:off x="4376250" y="1513500"/>
            <a:ext cx="4434177" cy="2698443"/>
          </a:xfrm>
          <a:prstGeom prst="rect">
            <a:avLst/>
          </a:prstGeom>
          <a:noFill/>
          <a:ln>
            <a:noFill/>
          </a:ln>
        </p:spPr>
      </p:pic>
      <p:cxnSp>
        <p:nvCxnSpPr>
          <p:cNvPr id="176" name="Google Shape;176;p27"/>
          <p:cNvCxnSpPr/>
          <p:nvPr/>
        </p:nvCxnSpPr>
        <p:spPr>
          <a:xfrm>
            <a:off x="2024625" y="3132150"/>
            <a:ext cx="593400" cy="472500"/>
          </a:xfrm>
          <a:prstGeom prst="straightConnector1">
            <a:avLst/>
          </a:prstGeom>
          <a:noFill/>
          <a:ln cap="flat" cmpd="sng" w="9525">
            <a:solidFill>
              <a:schemeClr val="dk1"/>
            </a:solidFill>
            <a:prstDash val="solid"/>
            <a:round/>
            <a:headEnd len="med" w="med" type="none"/>
            <a:tailEnd len="med" w="med" type="none"/>
          </a:ln>
        </p:spPr>
      </p:cxnSp>
      <p:sp>
        <p:nvSpPr>
          <p:cNvPr id="177" name="Google Shape;177;p27"/>
          <p:cNvSpPr txBox="1"/>
          <p:nvPr/>
        </p:nvSpPr>
        <p:spPr>
          <a:xfrm>
            <a:off x="2384775" y="3500475"/>
            <a:ext cx="546000" cy="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Proxima Nova"/>
                <a:ea typeface="Proxima Nova"/>
                <a:cs typeface="Proxima Nova"/>
                <a:sym typeface="Proxima Nova"/>
              </a:rPr>
              <a:t>scale</a:t>
            </a:r>
            <a:endParaRPr b="1" sz="1200">
              <a:solidFill>
                <a:schemeClr val="dk2"/>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Loop Closure: </a:t>
            </a:r>
            <a:endParaRPr/>
          </a:p>
        </p:txBody>
      </p:sp>
      <p:sp>
        <p:nvSpPr>
          <p:cNvPr id="183" name="Google Shape;183;p28"/>
          <p:cNvSpPr txBox="1"/>
          <p:nvPr>
            <p:ph idx="1" type="body"/>
          </p:nvPr>
        </p:nvSpPr>
        <p:spPr>
          <a:xfrm>
            <a:off x="311700" y="1152475"/>
            <a:ext cx="88323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2000"/>
          </a:p>
        </p:txBody>
      </p:sp>
      <p:pic>
        <p:nvPicPr>
          <p:cNvPr id="184" name="Google Shape;184;p28"/>
          <p:cNvPicPr preferRelativeResize="0"/>
          <p:nvPr/>
        </p:nvPicPr>
        <p:blipFill>
          <a:blip r:embed="rId3">
            <a:alphaModFix/>
          </a:blip>
          <a:stretch>
            <a:fillRect/>
          </a:stretch>
        </p:blipFill>
        <p:spPr>
          <a:xfrm>
            <a:off x="311701" y="1152475"/>
            <a:ext cx="3721675" cy="2991525"/>
          </a:xfrm>
          <a:prstGeom prst="rect">
            <a:avLst/>
          </a:prstGeom>
          <a:noFill/>
          <a:ln>
            <a:noFill/>
          </a:ln>
        </p:spPr>
      </p:pic>
      <p:pic>
        <p:nvPicPr>
          <p:cNvPr id="185" name="Google Shape;185;p28"/>
          <p:cNvPicPr preferRelativeResize="0"/>
          <p:nvPr/>
        </p:nvPicPr>
        <p:blipFill>
          <a:blip r:embed="rId4">
            <a:alphaModFix/>
          </a:blip>
          <a:stretch>
            <a:fillRect/>
          </a:stretch>
        </p:blipFill>
        <p:spPr>
          <a:xfrm>
            <a:off x="4128525" y="1152475"/>
            <a:ext cx="4703775" cy="2991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140925" y="169475"/>
            <a:ext cx="907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Algorithm Overview: Loop Detection using Scan Context</a:t>
            </a:r>
            <a:endParaRPr/>
          </a:p>
          <a:p>
            <a:pPr indent="0" lvl="0" marL="0" rtl="0" algn="l">
              <a:spcBef>
                <a:spcPts val="0"/>
              </a:spcBef>
              <a:spcAft>
                <a:spcPts val="0"/>
              </a:spcAft>
              <a:buNone/>
            </a:pPr>
            <a:r>
              <a:t/>
            </a:r>
            <a:endParaRPr/>
          </a:p>
        </p:txBody>
      </p:sp>
      <p:sp>
        <p:nvSpPr>
          <p:cNvPr id="191" name="Google Shape;19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9"/>
          <p:cNvPicPr preferRelativeResize="0"/>
          <p:nvPr/>
        </p:nvPicPr>
        <p:blipFill rotWithShape="1">
          <a:blip r:embed="rId3">
            <a:alphaModFix/>
          </a:blip>
          <a:srcRect b="36898" l="11265" r="10774" t="4456"/>
          <a:stretch/>
        </p:blipFill>
        <p:spPr>
          <a:xfrm>
            <a:off x="311700" y="1152483"/>
            <a:ext cx="4631450" cy="3484018"/>
          </a:xfrm>
          <a:prstGeom prst="rect">
            <a:avLst/>
          </a:prstGeom>
          <a:noFill/>
          <a:ln>
            <a:noFill/>
          </a:ln>
        </p:spPr>
      </p:pic>
      <p:pic>
        <p:nvPicPr>
          <p:cNvPr id="193" name="Google Shape;193;p29"/>
          <p:cNvPicPr preferRelativeResize="0"/>
          <p:nvPr/>
        </p:nvPicPr>
        <p:blipFill rotWithShape="1">
          <a:blip r:embed="rId3">
            <a:alphaModFix/>
          </a:blip>
          <a:srcRect b="3020" l="12797" r="11341" t="66959"/>
          <a:stretch/>
        </p:blipFill>
        <p:spPr>
          <a:xfrm>
            <a:off x="4550425" y="2059625"/>
            <a:ext cx="4468049" cy="176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Overview: </a:t>
            </a:r>
            <a:r>
              <a:rPr lang="en"/>
              <a:t>Relative Pose Estimation</a:t>
            </a:r>
            <a:endParaRPr/>
          </a:p>
        </p:txBody>
      </p:sp>
      <p:sp>
        <p:nvSpPr>
          <p:cNvPr id="199" name="Google Shape;199;p30"/>
          <p:cNvSpPr txBox="1"/>
          <p:nvPr>
            <p:ph idx="1" type="body"/>
          </p:nvPr>
        </p:nvSpPr>
        <p:spPr>
          <a:xfrm>
            <a:off x="311700" y="1152475"/>
            <a:ext cx="88323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sz="2000"/>
          </a:p>
        </p:txBody>
      </p:sp>
      <p:pic>
        <p:nvPicPr>
          <p:cNvPr id="200" name="Google Shape;200;p30"/>
          <p:cNvPicPr preferRelativeResize="0"/>
          <p:nvPr/>
        </p:nvPicPr>
        <p:blipFill>
          <a:blip r:embed="rId3">
            <a:alphaModFix/>
          </a:blip>
          <a:stretch>
            <a:fillRect/>
          </a:stretch>
        </p:blipFill>
        <p:spPr>
          <a:xfrm>
            <a:off x="141925" y="985763"/>
            <a:ext cx="4295074" cy="3072074"/>
          </a:xfrm>
          <a:prstGeom prst="rect">
            <a:avLst/>
          </a:prstGeom>
          <a:noFill/>
          <a:ln>
            <a:noFill/>
          </a:ln>
        </p:spPr>
      </p:pic>
      <p:pic>
        <p:nvPicPr>
          <p:cNvPr id="201" name="Google Shape;201;p30"/>
          <p:cNvPicPr preferRelativeResize="0"/>
          <p:nvPr/>
        </p:nvPicPr>
        <p:blipFill>
          <a:blip r:embed="rId4">
            <a:alphaModFix/>
          </a:blip>
          <a:stretch>
            <a:fillRect/>
          </a:stretch>
        </p:blipFill>
        <p:spPr>
          <a:xfrm>
            <a:off x="4532950" y="1241150"/>
            <a:ext cx="4544341" cy="1080900"/>
          </a:xfrm>
          <a:prstGeom prst="rect">
            <a:avLst/>
          </a:prstGeom>
          <a:noFill/>
          <a:ln>
            <a:noFill/>
          </a:ln>
        </p:spPr>
      </p:pic>
      <p:pic>
        <p:nvPicPr>
          <p:cNvPr id="202" name="Google Shape;202;p30"/>
          <p:cNvPicPr preferRelativeResize="0"/>
          <p:nvPr/>
        </p:nvPicPr>
        <p:blipFill>
          <a:blip r:embed="rId5">
            <a:alphaModFix/>
          </a:blip>
          <a:stretch>
            <a:fillRect/>
          </a:stretch>
        </p:blipFill>
        <p:spPr>
          <a:xfrm>
            <a:off x="4506237" y="2898550"/>
            <a:ext cx="4597776" cy="206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Results:</a:t>
            </a:r>
            <a:endParaRPr/>
          </a:p>
        </p:txBody>
      </p:sp>
      <p:sp>
        <p:nvSpPr>
          <p:cNvPr id="208" name="Google Shape;208;p31"/>
          <p:cNvSpPr txBox="1"/>
          <p:nvPr/>
        </p:nvSpPr>
        <p:spPr>
          <a:xfrm>
            <a:off x="311700" y="1056250"/>
            <a:ext cx="8105700" cy="159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765">
                <a:solidFill>
                  <a:srgbClr val="595959"/>
                </a:solidFill>
              </a:rPr>
              <a:t>Evaluation on KITTI Dataset</a:t>
            </a:r>
            <a:endParaRPr sz="1765">
              <a:solidFill>
                <a:srgbClr val="595959"/>
              </a:solidFill>
            </a:endParaRPr>
          </a:p>
          <a:p>
            <a:pPr indent="0" lvl="0" marL="0" rtl="0" algn="l">
              <a:lnSpc>
                <a:spcPct val="115000"/>
              </a:lnSpc>
              <a:spcBef>
                <a:spcPts val="1200"/>
              </a:spcBef>
              <a:spcAft>
                <a:spcPts val="1200"/>
              </a:spcAft>
              <a:buNone/>
            </a:pPr>
            <a:r>
              <a:rPr lang="en" sz="1265"/>
              <a:t>Comparison of different methods for localization and mapping techniques like Direct Sparse Odometry (DSO), LiDAR based DSO (LDSO), Stereo DSO and ORB-SLAM2 with proposed DSV-SLAM are done on 11 sequences from the dataset.</a:t>
            </a:r>
            <a:endParaRPr sz="1265"/>
          </a:p>
        </p:txBody>
      </p:sp>
      <p:pic>
        <p:nvPicPr>
          <p:cNvPr id="209" name="Google Shape;209;p31"/>
          <p:cNvPicPr preferRelativeResize="0"/>
          <p:nvPr/>
        </p:nvPicPr>
        <p:blipFill rotWithShape="1">
          <a:blip r:embed="rId3">
            <a:alphaModFix/>
          </a:blip>
          <a:srcRect b="0" l="0" r="0" t="34759"/>
          <a:stretch/>
        </p:blipFill>
        <p:spPr>
          <a:xfrm>
            <a:off x="481500" y="2436625"/>
            <a:ext cx="3974450" cy="2019625"/>
          </a:xfrm>
          <a:prstGeom prst="rect">
            <a:avLst/>
          </a:prstGeom>
          <a:noFill/>
          <a:ln>
            <a:noFill/>
          </a:ln>
        </p:spPr>
      </p:pic>
      <p:sp>
        <p:nvSpPr>
          <p:cNvPr id="210" name="Google Shape;210;p31"/>
          <p:cNvSpPr txBox="1"/>
          <p:nvPr/>
        </p:nvSpPr>
        <p:spPr>
          <a:xfrm>
            <a:off x="622825" y="4411950"/>
            <a:ext cx="3691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1"/>
                </a:solidFill>
                <a:latin typeface="Proxima Nova"/>
                <a:ea typeface="Proxima Nova"/>
                <a:cs typeface="Proxima Nova"/>
                <a:sym typeface="Proxima Nova"/>
              </a:rPr>
              <a:t>Table comparing Absolute Trajectory Error (in m) for </a:t>
            </a:r>
            <a:r>
              <a:rPr b="1" lang="en" sz="900">
                <a:solidFill>
                  <a:schemeClr val="dk1"/>
                </a:solidFill>
                <a:latin typeface="Proxima Nova"/>
                <a:ea typeface="Proxima Nova"/>
                <a:cs typeface="Proxima Nova"/>
                <a:sym typeface="Proxima Nova"/>
              </a:rPr>
              <a:t>implementations</a:t>
            </a:r>
            <a:r>
              <a:rPr b="1" lang="en" sz="900">
                <a:solidFill>
                  <a:schemeClr val="dk1"/>
                </a:solidFill>
                <a:latin typeface="Proxima Nova"/>
                <a:ea typeface="Proxima Nova"/>
                <a:cs typeface="Proxima Nova"/>
                <a:sym typeface="Proxima Nova"/>
              </a:rPr>
              <a:t> of SLAM methods</a:t>
            </a:r>
            <a:r>
              <a:rPr b="1" lang="en" sz="1200">
                <a:solidFill>
                  <a:schemeClr val="dk1"/>
                </a:solidFill>
                <a:latin typeface="Proxima Nova"/>
                <a:ea typeface="Proxima Nova"/>
                <a:cs typeface="Proxima Nova"/>
                <a:sym typeface="Proxima Nova"/>
              </a:rPr>
              <a:t> </a:t>
            </a:r>
            <a:endParaRPr b="1" sz="1200">
              <a:solidFill>
                <a:schemeClr val="dk1"/>
              </a:solidFill>
              <a:latin typeface="Proxima Nova"/>
              <a:ea typeface="Proxima Nova"/>
              <a:cs typeface="Proxima Nova"/>
              <a:sym typeface="Proxima Nova"/>
            </a:endParaRPr>
          </a:p>
        </p:txBody>
      </p:sp>
      <p:pic>
        <p:nvPicPr>
          <p:cNvPr id="211" name="Google Shape;211;p31"/>
          <p:cNvPicPr preferRelativeResize="0"/>
          <p:nvPr/>
        </p:nvPicPr>
        <p:blipFill rotWithShape="1">
          <a:blip r:embed="rId4">
            <a:alphaModFix/>
          </a:blip>
          <a:srcRect b="11863" l="0" r="0" t="0"/>
          <a:stretch/>
        </p:blipFill>
        <p:spPr>
          <a:xfrm>
            <a:off x="5349400" y="2376387"/>
            <a:ext cx="2715099" cy="2140099"/>
          </a:xfrm>
          <a:prstGeom prst="rect">
            <a:avLst/>
          </a:prstGeom>
          <a:noFill/>
          <a:ln>
            <a:noFill/>
          </a:ln>
        </p:spPr>
      </p:pic>
      <p:sp>
        <p:nvSpPr>
          <p:cNvPr id="212" name="Google Shape;212;p31"/>
          <p:cNvSpPr txBox="1"/>
          <p:nvPr/>
        </p:nvSpPr>
        <p:spPr>
          <a:xfrm>
            <a:off x="5462250" y="4411950"/>
            <a:ext cx="2489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Figure shows the trajectories estimated by DSO, DSV-SLAM and the ground truth </a:t>
            </a:r>
            <a:endParaRPr b="1" sz="11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Results:</a:t>
            </a:r>
            <a:endParaRPr/>
          </a:p>
        </p:txBody>
      </p:sp>
      <p:sp>
        <p:nvSpPr>
          <p:cNvPr id="218" name="Google Shape;218;p32"/>
          <p:cNvSpPr txBox="1"/>
          <p:nvPr/>
        </p:nvSpPr>
        <p:spPr>
          <a:xfrm>
            <a:off x="311700" y="1056250"/>
            <a:ext cx="8105700" cy="1594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765">
                <a:solidFill>
                  <a:srgbClr val="595959"/>
                </a:solidFill>
              </a:rPr>
              <a:t>Evaluation on KITTI Dataset</a:t>
            </a:r>
            <a:endParaRPr sz="1765">
              <a:solidFill>
                <a:srgbClr val="595959"/>
              </a:solidFill>
            </a:endParaRPr>
          </a:p>
          <a:p>
            <a:pPr indent="0" lvl="0" marL="0" rtl="0" algn="l">
              <a:lnSpc>
                <a:spcPct val="115000"/>
              </a:lnSpc>
              <a:spcBef>
                <a:spcPts val="1200"/>
              </a:spcBef>
              <a:spcAft>
                <a:spcPts val="1200"/>
              </a:spcAft>
              <a:buClr>
                <a:srgbClr val="000000"/>
              </a:buClr>
              <a:buSzPts val="1100"/>
              <a:buFont typeface="Arial"/>
              <a:buNone/>
            </a:pPr>
            <a:r>
              <a:t/>
            </a:r>
            <a:endParaRPr sz="1265"/>
          </a:p>
        </p:txBody>
      </p:sp>
      <p:pic>
        <p:nvPicPr>
          <p:cNvPr id="219" name="Google Shape;219;p32"/>
          <p:cNvPicPr preferRelativeResize="0"/>
          <p:nvPr/>
        </p:nvPicPr>
        <p:blipFill>
          <a:blip r:embed="rId3">
            <a:alphaModFix/>
          </a:blip>
          <a:stretch>
            <a:fillRect/>
          </a:stretch>
        </p:blipFill>
        <p:spPr>
          <a:xfrm>
            <a:off x="712375" y="2286150"/>
            <a:ext cx="7884073" cy="1908575"/>
          </a:xfrm>
          <a:prstGeom prst="rect">
            <a:avLst/>
          </a:prstGeom>
          <a:noFill/>
          <a:ln>
            <a:noFill/>
          </a:ln>
        </p:spPr>
      </p:pic>
      <p:sp>
        <p:nvSpPr>
          <p:cNvPr id="220" name="Google Shape;220;p32"/>
          <p:cNvSpPr txBox="1"/>
          <p:nvPr/>
        </p:nvSpPr>
        <p:spPr>
          <a:xfrm>
            <a:off x="1200300" y="4194725"/>
            <a:ext cx="691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This can be seen from the given table showcasing run-time </a:t>
            </a:r>
            <a:r>
              <a:rPr lang="en" sz="1100">
                <a:solidFill>
                  <a:schemeClr val="dk1"/>
                </a:solidFill>
                <a:latin typeface="Proxima Nova"/>
                <a:ea typeface="Proxima Nova"/>
                <a:cs typeface="Proxima Nova"/>
                <a:sym typeface="Proxima Nova"/>
              </a:rPr>
              <a:t>comparisons</a:t>
            </a:r>
            <a:r>
              <a:rPr lang="en" sz="1100">
                <a:solidFill>
                  <a:schemeClr val="dk1"/>
                </a:solidFill>
                <a:latin typeface="Proxima Nova"/>
                <a:ea typeface="Proxima Nova"/>
                <a:cs typeface="Proxima Nova"/>
                <a:sym typeface="Proxima Nova"/>
              </a:rPr>
              <a:t> on short and comprehensive sequences among different SLAM methods.</a:t>
            </a:r>
            <a:endParaRPr sz="1100">
              <a:solidFill>
                <a:schemeClr val="dk1"/>
              </a:solidFill>
              <a:latin typeface="Proxima Nova"/>
              <a:ea typeface="Proxima Nova"/>
              <a:cs typeface="Proxima Nova"/>
              <a:sym typeface="Proxima Nova"/>
            </a:endParaRPr>
          </a:p>
        </p:txBody>
      </p:sp>
      <p:sp>
        <p:nvSpPr>
          <p:cNvPr id="221" name="Google Shape;221;p32"/>
          <p:cNvSpPr txBox="1"/>
          <p:nvPr/>
        </p:nvSpPr>
        <p:spPr>
          <a:xfrm>
            <a:off x="712425" y="1617475"/>
            <a:ext cx="7884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1"/>
                </a:solidFill>
                <a:latin typeface="Proxima Nova"/>
                <a:ea typeface="Proxima Nova"/>
                <a:cs typeface="Proxima Nova"/>
                <a:sym typeface="Proxima Nova"/>
              </a:rPr>
              <a:t>The strength of DSV-SLAM lies not in it’s accuracy based on trajectory error, but it’s superiority based on Computational efficiency</a:t>
            </a:r>
            <a:endParaRPr sz="1250">
              <a:solidFill>
                <a:schemeClr val="dk1"/>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Results</a:t>
            </a:r>
            <a:endParaRPr/>
          </a:p>
        </p:txBody>
      </p:sp>
      <p:pic>
        <p:nvPicPr>
          <p:cNvPr id="227" name="Google Shape;227;p33"/>
          <p:cNvPicPr preferRelativeResize="0"/>
          <p:nvPr/>
        </p:nvPicPr>
        <p:blipFill rotWithShape="1">
          <a:blip r:embed="rId3">
            <a:alphaModFix/>
          </a:blip>
          <a:srcRect b="0" l="14122" r="42087" t="10586"/>
          <a:stretch/>
        </p:blipFill>
        <p:spPr>
          <a:xfrm>
            <a:off x="2914525" y="1116676"/>
            <a:ext cx="1865326" cy="1959163"/>
          </a:xfrm>
          <a:prstGeom prst="rect">
            <a:avLst/>
          </a:prstGeom>
          <a:noFill/>
          <a:ln>
            <a:noFill/>
          </a:ln>
        </p:spPr>
      </p:pic>
      <p:pic>
        <p:nvPicPr>
          <p:cNvPr id="228" name="Google Shape;228;p33"/>
          <p:cNvPicPr preferRelativeResize="0"/>
          <p:nvPr/>
        </p:nvPicPr>
        <p:blipFill rotWithShape="1">
          <a:blip r:embed="rId4">
            <a:alphaModFix/>
          </a:blip>
          <a:srcRect b="0" l="17402" r="40984" t="7295"/>
          <a:stretch/>
        </p:blipFill>
        <p:spPr>
          <a:xfrm>
            <a:off x="694438" y="1000700"/>
            <a:ext cx="1825624" cy="2191126"/>
          </a:xfrm>
          <a:prstGeom prst="rect">
            <a:avLst/>
          </a:prstGeom>
          <a:noFill/>
          <a:ln>
            <a:noFill/>
          </a:ln>
        </p:spPr>
      </p:pic>
      <p:pic>
        <p:nvPicPr>
          <p:cNvPr id="229" name="Google Shape;229;p33"/>
          <p:cNvPicPr preferRelativeResize="0"/>
          <p:nvPr/>
        </p:nvPicPr>
        <p:blipFill rotWithShape="1">
          <a:blip r:embed="rId5">
            <a:alphaModFix/>
          </a:blip>
          <a:srcRect b="0" l="0" r="42116" t="0"/>
          <a:stretch/>
        </p:blipFill>
        <p:spPr>
          <a:xfrm>
            <a:off x="5298275" y="1000688"/>
            <a:ext cx="1994301" cy="2049201"/>
          </a:xfrm>
          <a:prstGeom prst="rect">
            <a:avLst/>
          </a:prstGeom>
          <a:noFill/>
          <a:ln>
            <a:noFill/>
          </a:ln>
        </p:spPr>
      </p:pic>
      <p:sp>
        <p:nvSpPr>
          <p:cNvPr id="230" name="Google Shape;230;p33"/>
          <p:cNvSpPr txBox="1"/>
          <p:nvPr/>
        </p:nvSpPr>
        <p:spPr>
          <a:xfrm>
            <a:off x="853200" y="3001825"/>
            <a:ext cx="150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Sequence 00</a:t>
            </a:r>
            <a:endParaRPr sz="1300">
              <a:solidFill>
                <a:schemeClr val="dk2"/>
              </a:solidFill>
              <a:latin typeface="Proxima Nova"/>
              <a:ea typeface="Proxima Nova"/>
              <a:cs typeface="Proxima Nova"/>
              <a:sym typeface="Proxima Nova"/>
            </a:endParaRPr>
          </a:p>
        </p:txBody>
      </p:sp>
      <p:sp>
        <p:nvSpPr>
          <p:cNvPr id="231" name="Google Shape;231;p33"/>
          <p:cNvSpPr txBox="1"/>
          <p:nvPr/>
        </p:nvSpPr>
        <p:spPr>
          <a:xfrm>
            <a:off x="5541350" y="3001825"/>
            <a:ext cx="150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Sequence 05</a:t>
            </a:r>
            <a:endParaRPr sz="1300">
              <a:solidFill>
                <a:schemeClr val="dk2"/>
              </a:solidFill>
              <a:latin typeface="Proxima Nova"/>
              <a:ea typeface="Proxima Nova"/>
              <a:cs typeface="Proxima Nova"/>
              <a:sym typeface="Proxima Nova"/>
            </a:endParaRPr>
          </a:p>
        </p:txBody>
      </p:sp>
      <p:sp>
        <p:nvSpPr>
          <p:cNvPr id="232" name="Google Shape;232;p33"/>
          <p:cNvSpPr txBox="1"/>
          <p:nvPr/>
        </p:nvSpPr>
        <p:spPr>
          <a:xfrm>
            <a:off x="3276650" y="3001825"/>
            <a:ext cx="150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Proxima Nova"/>
                <a:ea typeface="Proxima Nova"/>
                <a:cs typeface="Proxima Nova"/>
                <a:sym typeface="Proxima Nova"/>
              </a:rPr>
              <a:t>Sequence 02</a:t>
            </a:r>
            <a:endParaRPr sz="1300">
              <a:solidFill>
                <a:schemeClr val="dk2"/>
              </a:solidFill>
              <a:latin typeface="Proxima Nova"/>
              <a:ea typeface="Proxima Nova"/>
              <a:cs typeface="Proxima Nova"/>
              <a:sym typeface="Proxima Nova"/>
            </a:endParaRPr>
          </a:p>
        </p:txBody>
      </p:sp>
      <p:pic>
        <p:nvPicPr>
          <p:cNvPr id="233" name="Google Shape;233;p33"/>
          <p:cNvPicPr preferRelativeResize="0"/>
          <p:nvPr/>
        </p:nvPicPr>
        <p:blipFill rotWithShape="1">
          <a:blip r:embed="rId6">
            <a:alphaModFix/>
          </a:blip>
          <a:srcRect b="0" l="14704" r="0" t="0"/>
          <a:stretch/>
        </p:blipFill>
        <p:spPr>
          <a:xfrm>
            <a:off x="7292575" y="1622688"/>
            <a:ext cx="1825625" cy="1117870"/>
          </a:xfrm>
          <a:prstGeom prst="rect">
            <a:avLst/>
          </a:prstGeom>
          <a:noFill/>
          <a:ln>
            <a:noFill/>
          </a:ln>
        </p:spPr>
      </p:pic>
      <p:graphicFrame>
        <p:nvGraphicFramePr>
          <p:cNvPr id="234" name="Google Shape;234;p33"/>
          <p:cNvGraphicFramePr/>
          <p:nvPr/>
        </p:nvGraphicFramePr>
        <p:xfrm>
          <a:off x="796200" y="3450350"/>
          <a:ext cx="3000000" cy="3000000"/>
        </p:xfrm>
        <a:graphic>
          <a:graphicData uri="http://schemas.openxmlformats.org/drawingml/2006/table">
            <a:tbl>
              <a:tblPr>
                <a:noFill/>
                <a:tableStyleId>{BBCB9CAC-4157-4E61-9894-1F0EF8F22E55}</a:tableStyleId>
              </a:tblPr>
              <a:tblGrid>
                <a:gridCol w="3775800"/>
                <a:gridCol w="3775800"/>
              </a:tblGrid>
              <a:tr h="355825">
                <a:tc>
                  <a:txBody>
                    <a:bodyPr/>
                    <a:lstStyle/>
                    <a:p>
                      <a:pPr indent="0" lvl="0" marL="0" rtl="0" algn="ctr">
                        <a:spcBef>
                          <a:spcPts val="0"/>
                        </a:spcBef>
                        <a:spcAft>
                          <a:spcPts val="0"/>
                        </a:spcAft>
                        <a:buNone/>
                      </a:pPr>
                      <a:r>
                        <a:rPr lang="en" sz="1200"/>
                        <a:t>Seq</a:t>
                      </a:r>
                      <a:endParaRPr sz="1200"/>
                    </a:p>
                  </a:txBody>
                  <a:tcPr marT="91425" marB="91425" marR="91425" marL="91425"/>
                </a:tc>
                <a:tc>
                  <a:txBody>
                    <a:bodyPr/>
                    <a:lstStyle/>
                    <a:p>
                      <a:pPr indent="0" lvl="0" marL="0" rtl="0" algn="ctr">
                        <a:spcBef>
                          <a:spcPts val="0"/>
                        </a:spcBef>
                        <a:spcAft>
                          <a:spcPts val="0"/>
                        </a:spcAft>
                        <a:buNone/>
                      </a:pPr>
                      <a:r>
                        <a:rPr lang="en" sz="1200"/>
                        <a:t>Absolute </a:t>
                      </a:r>
                      <a:r>
                        <a:rPr lang="en" sz="1200"/>
                        <a:t>Trajectory</a:t>
                      </a:r>
                      <a:r>
                        <a:rPr lang="en" sz="1200"/>
                        <a:t> Error on DSV SLAM (in m)</a:t>
                      </a:r>
                      <a:endParaRPr sz="1200"/>
                    </a:p>
                  </a:txBody>
                  <a:tcPr marT="91425" marB="91425" marR="91425" marL="91425"/>
                </a:tc>
              </a:tr>
              <a:tr h="337200">
                <a:tc>
                  <a:txBody>
                    <a:bodyPr/>
                    <a:lstStyle/>
                    <a:p>
                      <a:pPr indent="0" lvl="0" marL="0" rtl="0" algn="ctr">
                        <a:spcBef>
                          <a:spcPts val="0"/>
                        </a:spcBef>
                        <a:spcAft>
                          <a:spcPts val="0"/>
                        </a:spcAft>
                        <a:buNone/>
                      </a:pPr>
                      <a:r>
                        <a:rPr lang="en" sz="1200"/>
                        <a:t>00</a:t>
                      </a:r>
                      <a:endParaRPr sz="1200"/>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9.626983136888907</a:t>
                      </a:r>
                      <a:endParaRPr sz="1050">
                        <a:solidFill>
                          <a:schemeClr val="dk1"/>
                        </a:solidFill>
                        <a:highlight>
                          <a:srgbClr val="FFFFFF"/>
                        </a:highlight>
                      </a:endParaRPr>
                    </a:p>
                  </a:txBody>
                  <a:tcPr marT="91425" marB="91425" marR="91425" marL="91425"/>
                </a:tc>
              </a:tr>
              <a:tr h="337200">
                <a:tc>
                  <a:txBody>
                    <a:bodyPr/>
                    <a:lstStyle/>
                    <a:p>
                      <a:pPr indent="0" lvl="0" marL="0" rtl="0" algn="ctr">
                        <a:spcBef>
                          <a:spcPts val="0"/>
                        </a:spcBef>
                        <a:spcAft>
                          <a:spcPts val="0"/>
                        </a:spcAft>
                        <a:buNone/>
                      </a:pPr>
                      <a:r>
                        <a:rPr lang="en" sz="1200"/>
                        <a:t>02</a:t>
                      </a:r>
                      <a:endParaRPr sz="1200"/>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5.43533827271844</a:t>
                      </a:r>
                      <a:endParaRPr sz="1200"/>
                    </a:p>
                  </a:txBody>
                  <a:tcPr marT="91425" marB="91425" marR="91425" marL="91425"/>
                </a:tc>
              </a:tr>
              <a:tr h="337200">
                <a:tc>
                  <a:txBody>
                    <a:bodyPr/>
                    <a:lstStyle/>
                    <a:p>
                      <a:pPr indent="0" lvl="0" marL="0" rtl="0" algn="ctr">
                        <a:spcBef>
                          <a:spcPts val="0"/>
                        </a:spcBef>
                        <a:spcAft>
                          <a:spcPts val="0"/>
                        </a:spcAft>
                        <a:buNone/>
                      </a:pPr>
                      <a:r>
                        <a:rPr lang="en" sz="1200"/>
                        <a:t>05</a:t>
                      </a:r>
                      <a:endParaRPr sz="1200"/>
                    </a:p>
                  </a:txBody>
                  <a:tcPr marT="91425" marB="91425" marR="91425" marL="91425"/>
                </a:tc>
                <a:tc>
                  <a:txBody>
                    <a:bodyPr/>
                    <a:lstStyle/>
                    <a:p>
                      <a:pPr indent="0" lvl="0" marL="0" rtl="0" algn="ctr">
                        <a:lnSpc>
                          <a:spcPct val="115000"/>
                        </a:lnSpc>
                        <a:spcBef>
                          <a:spcPts val="0"/>
                        </a:spcBef>
                        <a:spcAft>
                          <a:spcPts val="0"/>
                        </a:spcAft>
                        <a:buNone/>
                      </a:pPr>
                      <a:r>
                        <a:rPr lang="en" sz="1050">
                          <a:solidFill>
                            <a:schemeClr val="dk1"/>
                          </a:solidFill>
                          <a:highlight>
                            <a:srgbClr val="FFFFFF"/>
                          </a:highlight>
                        </a:rPr>
                        <a:t>5.915274162637337</a:t>
                      </a:r>
                      <a:endParaRPr sz="12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p:txBody>
      </p:sp>
      <p:sp>
        <p:nvSpPr>
          <p:cNvPr id="86" name="Google Shape;86;p16"/>
          <p:cNvSpPr txBox="1"/>
          <p:nvPr>
            <p:ph idx="1" type="body"/>
          </p:nvPr>
        </p:nvSpPr>
        <p:spPr>
          <a:xfrm>
            <a:off x="289825" y="1152475"/>
            <a:ext cx="8520600" cy="3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is SLAM?</a:t>
            </a:r>
            <a:endParaRPr sz="2000"/>
          </a:p>
          <a:p>
            <a:pPr indent="0" lvl="0" marL="0" rtl="0" algn="l">
              <a:spcBef>
                <a:spcPts val="1000"/>
              </a:spcBef>
              <a:spcAft>
                <a:spcPts val="1000"/>
              </a:spcAft>
              <a:buNone/>
            </a:pPr>
            <a:r>
              <a:rPr lang="en" sz="2000"/>
              <a:t>The Simultaneous Localisation and Mapping (SLAM) problem asks if it is possible for a mobile robot to be placed at an unknown location in an unknown environment and for the robot to incrementally build a consistent map of this environment while simultaneously determining its location within this map. A solution to the SLAM problem has been seen as a ‘holy grail’ for the mobile robotics community as it would provide the means to make a robot truly autonomous.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240" name="Google Shape;240;p34" title="WhatsApp Video 2023-11-28 at 5.33.22 PM.mp4">
            <a:hlinkClick r:id="rId3"/>
          </p:cNvPr>
          <p:cNvPicPr preferRelativeResize="0"/>
          <p:nvPr/>
        </p:nvPicPr>
        <p:blipFill>
          <a:blip r:embed="rId4">
            <a:alphaModFix/>
          </a:blip>
          <a:stretch>
            <a:fillRect/>
          </a:stretch>
        </p:blipFill>
        <p:spPr>
          <a:xfrm>
            <a:off x="1832100" y="1115450"/>
            <a:ext cx="4999250" cy="374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
        <p:nvSpPr>
          <p:cNvPr id="246" name="Google Shape;246;p35"/>
          <p:cNvSpPr txBox="1"/>
          <p:nvPr>
            <p:ph idx="1" type="body"/>
          </p:nvPr>
        </p:nvSpPr>
        <p:spPr>
          <a:xfrm>
            <a:off x="289825" y="1041725"/>
            <a:ext cx="88323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project our aim was to understand the working of SLAM algorithms. </a:t>
            </a:r>
            <a:endParaRPr/>
          </a:p>
          <a:p>
            <a:pPr indent="0" lvl="0" marL="0" rtl="0" algn="l">
              <a:spcBef>
                <a:spcPts val="1000"/>
              </a:spcBef>
              <a:spcAft>
                <a:spcPts val="0"/>
              </a:spcAft>
              <a:buNone/>
            </a:pPr>
            <a:br>
              <a:rPr lang="en"/>
            </a:br>
            <a:r>
              <a:rPr lang="en"/>
              <a:t>We were able to reproduce the Direct Stereo SLAM algorithm which is an efficient visual SLAM algorithm and able to get results comparable to the authors.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In the future we would want to expand this work by having it work on live feed.</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We have also worked to identify the working challenges of the available code of the paper, and wish to contribute our steps to make it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SLAM</a:t>
            </a:r>
            <a:endParaRPr/>
          </a:p>
          <a:p>
            <a:pPr indent="0" lvl="0" marL="0" rtl="0" algn="l">
              <a:spcBef>
                <a:spcPts val="0"/>
              </a:spcBef>
              <a:spcAft>
                <a:spcPts val="0"/>
              </a:spcAft>
              <a:buNone/>
            </a:pPr>
            <a:r>
              <a:t/>
            </a:r>
            <a:endParaRPr/>
          </a:p>
        </p:txBody>
      </p:sp>
      <p:sp>
        <p:nvSpPr>
          <p:cNvPr id="92" name="Google Shape;92;p17"/>
          <p:cNvSpPr txBox="1"/>
          <p:nvPr>
            <p:ph idx="1" type="body"/>
          </p:nvPr>
        </p:nvSpPr>
        <p:spPr>
          <a:xfrm>
            <a:off x="311700" y="1152475"/>
            <a:ext cx="8449200" cy="3828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2000"/>
              <a:t>Now, one naive way to do this…</a:t>
            </a:r>
            <a:endParaRPr sz="2000"/>
          </a:p>
        </p:txBody>
      </p:sp>
      <p:pic>
        <p:nvPicPr>
          <p:cNvPr id="93" name="Google Shape;93;p17"/>
          <p:cNvPicPr preferRelativeResize="0"/>
          <p:nvPr/>
        </p:nvPicPr>
        <p:blipFill rotWithShape="1">
          <a:blip r:embed="rId3">
            <a:alphaModFix/>
          </a:blip>
          <a:srcRect b="0" l="0" r="0" t="65128"/>
          <a:stretch/>
        </p:blipFill>
        <p:spPr>
          <a:xfrm>
            <a:off x="607025" y="2301875"/>
            <a:ext cx="7972400" cy="176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p:txBody>
      </p:sp>
      <p:sp>
        <p:nvSpPr>
          <p:cNvPr id="99" name="Google Shape;99;p18"/>
          <p:cNvSpPr txBox="1"/>
          <p:nvPr>
            <p:ph idx="1" type="body"/>
          </p:nvPr>
        </p:nvSpPr>
        <p:spPr>
          <a:xfrm>
            <a:off x="311700" y="1152475"/>
            <a:ext cx="4202700" cy="3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can do a little better…</a:t>
            </a:r>
            <a:endParaRPr sz="2000"/>
          </a:p>
          <a:p>
            <a:pPr indent="0" lvl="0" marL="0" rtl="0" algn="l">
              <a:spcBef>
                <a:spcPts val="1000"/>
              </a:spcBef>
              <a:spcAft>
                <a:spcPts val="0"/>
              </a:spcAft>
              <a:buNone/>
            </a:pPr>
            <a:r>
              <a:rPr lang="en" sz="2000"/>
              <a:t>We (autonomous vehicles) have better sources of data through sensors such as LIDAR, Cameras, IMU etc.</a:t>
            </a:r>
            <a:endParaRPr sz="2000"/>
          </a:p>
          <a:p>
            <a:pPr indent="0" lvl="0" marL="0" rtl="0" algn="l">
              <a:spcBef>
                <a:spcPts val="1000"/>
              </a:spcBef>
              <a:spcAft>
                <a:spcPts val="1000"/>
              </a:spcAft>
              <a:buNone/>
            </a:pPr>
            <a:r>
              <a:rPr lang="en" sz="2000"/>
              <a:t>This helps us map the world around us as we move through it.</a:t>
            </a:r>
            <a:endParaRPr sz="2000"/>
          </a:p>
        </p:txBody>
      </p:sp>
      <p:pic>
        <p:nvPicPr>
          <p:cNvPr id="100" name="Google Shape;100;p18"/>
          <p:cNvPicPr preferRelativeResize="0"/>
          <p:nvPr/>
        </p:nvPicPr>
        <p:blipFill rotWithShape="1">
          <a:blip r:embed="rId3">
            <a:alphaModFix/>
          </a:blip>
          <a:srcRect b="-650" l="12658" r="10578" t="650"/>
          <a:stretch/>
        </p:blipFill>
        <p:spPr>
          <a:xfrm>
            <a:off x="4970475" y="1719725"/>
            <a:ext cx="3825603" cy="27935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p:txBody>
      </p:sp>
      <p:sp>
        <p:nvSpPr>
          <p:cNvPr id="106" name="Google Shape;106;p19"/>
          <p:cNvSpPr txBox="1"/>
          <p:nvPr>
            <p:ph idx="1" type="body"/>
          </p:nvPr>
        </p:nvSpPr>
        <p:spPr>
          <a:xfrm>
            <a:off x="311700" y="1000075"/>
            <a:ext cx="3865500" cy="397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could find what we see (for example with LIDAR or Cameras) and how we move with 100% accuracy relate the two then this would be a solved problem</a:t>
            </a:r>
            <a:endParaRPr sz="2000"/>
          </a:p>
          <a:p>
            <a:pPr indent="0" lvl="0" marL="0" rtl="0" algn="l">
              <a:spcBef>
                <a:spcPts val="1600"/>
              </a:spcBef>
              <a:spcAft>
                <a:spcPts val="0"/>
              </a:spcAft>
              <a:buClr>
                <a:schemeClr val="dk1"/>
              </a:buClr>
              <a:buSzPts val="1100"/>
              <a:buFont typeface="Arial"/>
              <a:buNone/>
            </a:pPr>
            <a:r>
              <a:rPr lang="en"/>
              <a:t>But these sensors are not always accurate…</a:t>
            </a:r>
            <a:endParaRPr/>
          </a:p>
          <a:p>
            <a:pPr indent="0" lvl="0" marL="0" rtl="0" algn="l">
              <a:spcBef>
                <a:spcPts val="1000"/>
              </a:spcBef>
              <a:spcAft>
                <a:spcPts val="0"/>
              </a:spcAft>
              <a:buNone/>
            </a:pPr>
            <a:r>
              <a:rPr lang="en"/>
              <a:t>There may be due to the inaccuracy of the sensors, or due to skidding in wheels or due to multitude of other reasons.</a:t>
            </a:r>
            <a:endParaRPr/>
          </a:p>
          <a:p>
            <a:pPr indent="0" lvl="0" marL="0" rtl="0" algn="l">
              <a:spcBef>
                <a:spcPts val="1600"/>
              </a:spcBef>
              <a:spcAft>
                <a:spcPts val="1600"/>
              </a:spcAft>
              <a:buNone/>
            </a:pPr>
            <a:r>
              <a:t/>
            </a:r>
            <a:endParaRPr/>
          </a:p>
        </p:txBody>
      </p:sp>
      <p:pic>
        <p:nvPicPr>
          <p:cNvPr id="107" name="Google Shape;107;p19"/>
          <p:cNvPicPr preferRelativeResize="0"/>
          <p:nvPr/>
        </p:nvPicPr>
        <p:blipFill>
          <a:blip r:embed="rId3">
            <a:alphaModFix/>
          </a:blip>
          <a:stretch>
            <a:fillRect/>
          </a:stretch>
        </p:blipFill>
        <p:spPr>
          <a:xfrm>
            <a:off x="4445000" y="885300"/>
            <a:ext cx="4587576" cy="418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p:txBody>
      </p:sp>
      <p:sp>
        <p:nvSpPr>
          <p:cNvPr id="113" name="Google Shape;11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where we get to Graph-Based Methods such as using Pose Graph</a:t>
            </a:r>
            <a:endParaRPr/>
          </a:p>
          <a:p>
            <a:pPr indent="0" lvl="0" marL="0" rtl="0" algn="l">
              <a:spcBef>
                <a:spcPts val="1600"/>
              </a:spcBef>
              <a:spcAft>
                <a:spcPts val="0"/>
              </a:spcAft>
              <a:buNone/>
            </a:pPr>
            <a:r>
              <a:rPr lang="en"/>
              <a:t>What is Pose?</a:t>
            </a:r>
            <a:endParaRPr/>
          </a:p>
          <a:p>
            <a:pPr indent="0" lvl="0" marL="0" rtl="0" algn="l">
              <a:spcBef>
                <a:spcPts val="1600"/>
              </a:spcBef>
              <a:spcAft>
                <a:spcPts val="0"/>
              </a:spcAft>
              <a:buNone/>
            </a:pPr>
            <a:r>
              <a:rPr lang="en"/>
              <a:t>Description of Position</a:t>
            </a:r>
            <a:endParaRPr/>
          </a:p>
          <a:p>
            <a:pPr indent="0" lvl="0" marL="0" rtl="0" algn="l">
              <a:spcBef>
                <a:spcPts val="1600"/>
              </a:spcBef>
              <a:spcAft>
                <a:spcPts val="0"/>
              </a:spcAft>
              <a:buNone/>
            </a:pPr>
            <a:r>
              <a:rPr lang="en"/>
              <a:t>And Orientation</a:t>
            </a:r>
            <a:endParaRPr/>
          </a:p>
          <a:p>
            <a:pPr indent="0" lvl="0" marL="0" rtl="0" algn="l">
              <a:spcBef>
                <a:spcPts val="1600"/>
              </a:spcBef>
              <a:spcAft>
                <a:spcPts val="1600"/>
              </a:spcAft>
              <a:buNone/>
            </a:pPr>
            <a:r>
              <a:t/>
            </a:r>
            <a:endParaRPr/>
          </a:p>
        </p:txBody>
      </p:sp>
      <p:pic>
        <p:nvPicPr>
          <p:cNvPr id="114" name="Google Shape;114;p20"/>
          <p:cNvPicPr preferRelativeResize="0"/>
          <p:nvPr/>
        </p:nvPicPr>
        <p:blipFill rotWithShape="1">
          <a:blip r:embed="rId3">
            <a:alphaModFix/>
          </a:blip>
          <a:srcRect b="12330" l="17907" r="43424" t="35398"/>
          <a:stretch/>
        </p:blipFill>
        <p:spPr>
          <a:xfrm>
            <a:off x="4400675" y="1695725"/>
            <a:ext cx="3645962" cy="3080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a:t>
            </a:r>
            <a:endParaRPr/>
          </a:p>
          <a:p>
            <a:pPr indent="0" lvl="0" marL="0" rtl="0" algn="l">
              <a:spcBef>
                <a:spcPts val="0"/>
              </a:spcBef>
              <a:spcAft>
                <a:spcPts val="0"/>
              </a:spcAft>
              <a:buNone/>
            </a:pPr>
            <a:r>
              <a:t/>
            </a:r>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Pose Graph Optimisation </a:t>
            </a:r>
            <a:endParaRPr/>
          </a:p>
        </p:txBody>
      </p:sp>
      <p:pic>
        <p:nvPicPr>
          <p:cNvPr id="121" name="Google Shape;121;p21"/>
          <p:cNvPicPr preferRelativeResize="0"/>
          <p:nvPr/>
        </p:nvPicPr>
        <p:blipFill rotWithShape="1">
          <a:blip r:embed="rId3">
            <a:alphaModFix/>
          </a:blip>
          <a:srcRect b="14940" l="52629" r="10225" t="31472"/>
          <a:stretch/>
        </p:blipFill>
        <p:spPr>
          <a:xfrm>
            <a:off x="606150" y="1887675"/>
            <a:ext cx="2554424" cy="2303299"/>
          </a:xfrm>
          <a:prstGeom prst="rect">
            <a:avLst/>
          </a:prstGeom>
          <a:noFill/>
          <a:ln>
            <a:noFill/>
          </a:ln>
        </p:spPr>
      </p:pic>
      <p:pic>
        <p:nvPicPr>
          <p:cNvPr id="122" name="Google Shape;122;p21"/>
          <p:cNvPicPr preferRelativeResize="0"/>
          <p:nvPr/>
        </p:nvPicPr>
        <p:blipFill rotWithShape="1">
          <a:blip r:embed="rId4">
            <a:alphaModFix/>
          </a:blip>
          <a:srcRect b="13297" l="57679" r="10650" t="42930"/>
          <a:stretch/>
        </p:blipFill>
        <p:spPr>
          <a:xfrm>
            <a:off x="5273375" y="2000250"/>
            <a:ext cx="3264502" cy="281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 SLAM - Feature Based vs Direct</a:t>
            </a:r>
            <a:endParaRPr/>
          </a:p>
        </p:txBody>
      </p:sp>
      <p:graphicFrame>
        <p:nvGraphicFramePr>
          <p:cNvPr id="128" name="Google Shape;128;p22"/>
          <p:cNvGraphicFramePr/>
          <p:nvPr/>
        </p:nvGraphicFramePr>
        <p:xfrm>
          <a:off x="176675" y="1009950"/>
          <a:ext cx="3000000" cy="3000000"/>
        </p:xfrm>
        <a:graphic>
          <a:graphicData uri="http://schemas.openxmlformats.org/drawingml/2006/table">
            <a:tbl>
              <a:tblPr>
                <a:noFill/>
                <a:tableStyleId>{BBCB9CAC-4157-4E61-9894-1F0EF8F22E55}</a:tableStyleId>
              </a:tblPr>
              <a:tblGrid>
                <a:gridCol w="4402750"/>
                <a:gridCol w="4402750"/>
              </a:tblGrid>
              <a:tr h="4001950">
                <a:tc>
                  <a:txBody>
                    <a:bodyPr/>
                    <a:lstStyle/>
                    <a:p>
                      <a:pPr indent="0" lvl="0" marL="0" rtl="0" algn="l">
                        <a:spcBef>
                          <a:spcPts val="0"/>
                        </a:spcBef>
                        <a:spcAft>
                          <a:spcPts val="0"/>
                        </a:spcAft>
                        <a:buNone/>
                      </a:pPr>
                      <a:r>
                        <a:rPr lang="en"/>
                        <a:t>FEATURE BASED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Computationally expensive, inaccurate in repetitive textures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Source: google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DIRECT METHODS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higher accuracy and robustness, especially in poorly-textured (less-textured or repetitively-textured)</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optimizes a photometric error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Source: google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29" name="Google Shape;129;p22"/>
          <p:cNvPicPr preferRelativeResize="0"/>
          <p:nvPr/>
        </p:nvPicPr>
        <p:blipFill>
          <a:blip r:embed="rId3">
            <a:alphaModFix/>
          </a:blip>
          <a:stretch>
            <a:fillRect/>
          </a:stretch>
        </p:blipFill>
        <p:spPr>
          <a:xfrm>
            <a:off x="289829" y="3982725"/>
            <a:ext cx="1537421" cy="1160775"/>
          </a:xfrm>
          <a:prstGeom prst="rect">
            <a:avLst/>
          </a:prstGeom>
          <a:noFill/>
          <a:ln>
            <a:noFill/>
          </a:ln>
        </p:spPr>
      </p:pic>
      <p:pic>
        <p:nvPicPr>
          <p:cNvPr id="130" name="Google Shape;130;p22"/>
          <p:cNvPicPr preferRelativeResize="0"/>
          <p:nvPr/>
        </p:nvPicPr>
        <p:blipFill>
          <a:blip r:embed="rId4">
            <a:alphaModFix/>
          </a:blip>
          <a:stretch>
            <a:fillRect/>
          </a:stretch>
        </p:blipFill>
        <p:spPr>
          <a:xfrm>
            <a:off x="289825" y="1980400"/>
            <a:ext cx="3122550" cy="1870725"/>
          </a:xfrm>
          <a:prstGeom prst="rect">
            <a:avLst/>
          </a:prstGeom>
          <a:noFill/>
          <a:ln>
            <a:noFill/>
          </a:ln>
        </p:spPr>
      </p:pic>
      <p:pic>
        <p:nvPicPr>
          <p:cNvPr id="131" name="Google Shape;131;p22"/>
          <p:cNvPicPr preferRelativeResize="0"/>
          <p:nvPr/>
        </p:nvPicPr>
        <p:blipFill>
          <a:blip r:embed="rId5">
            <a:alphaModFix/>
          </a:blip>
          <a:stretch>
            <a:fillRect/>
          </a:stretch>
        </p:blipFill>
        <p:spPr>
          <a:xfrm>
            <a:off x="4754100" y="2583100"/>
            <a:ext cx="2086325" cy="199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37" name="Google Shape;137;p23"/>
          <p:cNvSpPr txBox="1"/>
          <p:nvPr>
            <p:ph idx="1" type="body"/>
          </p:nvPr>
        </p:nvSpPr>
        <p:spPr>
          <a:xfrm>
            <a:off x="159300" y="923875"/>
            <a:ext cx="88323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Proposed a novel SLAM algorithm that is:</a:t>
            </a:r>
            <a:endParaRPr sz="2000"/>
          </a:p>
          <a:p>
            <a:pPr indent="-355600" lvl="0" marL="457200" rtl="0" algn="l">
              <a:spcBef>
                <a:spcPts val="1000"/>
              </a:spcBef>
              <a:spcAft>
                <a:spcPts val="0"/>
              </a:spcAft>
              <a:buSzPts val="2000"/>
              <a:buChar char="●"/>
            </a:pPr>
            <a:r>
              <a:rPr lang="en" sz="2000"/>
              <a:t>Fast i.e </a:t>
            </a:r>
            <a:r>
              <a:rPr lang="en" sz="2000"/>
              <a:t>Computationally efficient - Independent of feature detection and stereo matching </a:t>
            </a:r>
            <a:endParaRPr sz="2000"/>
          </a:p>
          <a:p>
            <a:pPr indent="-355600" lvl="0" marL="457200" rtl="0" algn="l">
              <a:spcBef>
                <a:spcPts val="0"/>
              </a:spcBef>
              <a:spcAft>
                <a:spcPts val="0"/>
              </a:spcAft>
              <a:buSzPts val="2000"/>
              <a:buChar char="●"/>
            </a:pPr>
            <a:r>
              <a:rPr lang="en" sz="2000"/>
              <a:t>Accurate and robust</a:t>
            </a:r>
            <a:endParaRPr sz="2000"/>
          </a:p>
          <a:p>
            <a:pPr indent="-355600" lvl="0" marL="457200" rtl="0" algn="l">
              <a:spcBef>
                <a:spcPts val="0"/>
              </a:spcBef>
              <a:spcAft>
                <a:spcPts val="0"/>
              </a:spcAft>
              <a:buSzPts val="2000"/>
              <a:buChar char="●"/>
            </a:pPr>
            <a:r>
              <a:rPr lang="en" sz="2000"/>
              <a:t>Imitates a LiDAR scan - adapt a LiDAR descriptor for place recognition</a:t>
            </a:r>
            <a:endParaRPr sz="2000"/>
          </a:p>
          <a:p>
            <a:pPr indent="-355600" lvl="0" marL="457200" rtl="0" algn="l">
              <a:spcBef>
                <a:spcPts val="0"/>
              </a:spcBef>
              <a:spcAft>
                <a:spcPts val="0"/>
              </a:spcAft>
              <a:buSzPts val="2000"/>
              <a:buChar char="●"/>
            </a:pPr>
            <a:r>
              <a:rPr lang="en" sz="2000"/>
              <a:t>Uses stereo system for simplicity and accessibility</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